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90" r:id="rId2"/>
    <p:sldId id="258" r:id="rId3"/>
    <p:sldId id="277" r:id="rId4"/>
    <p:sldId id="295" r:id="rId5"/>
    <p:sldId id="298" r:id="rId6"/>
    <p:sldId id="299" r:id="rId7"/>
    <p:sldId id="300" r:id="rId8"/>
    <p:sldId id="291" r:id="rId9"/>
    <p:sldId id="297" r:id="rId10"/>
    <p:sldId id="305" r:id="rId11"/>
    <p:sldId id="303" r:id="rId12"/>
    <p:sldId id="306" r:id="rId13"/>
    <p:sldId id="307" r:id="rId14"/>
    <p:sldId id="308" r:id="rId15"/>
    <p:sldId id="292" r:id="rId16"/>
    <p:sldId id="302" r:id="rId17"/>
    <p:sldId id="310" r:id="rId18"/>
    <p:sldId id="309" r:id="rId19"/>
    <p:sldId id="271" r:id="rId20"/>
  </p:sldIdLst>
  <p:sldSz cx="9144000" cy="6858000" type="screen4x3"/>
  <p:notesSz cx="6797675" cy="9926638"/>
  <p:embeddedFontLst>
    <p:embeddedFont>
      <p:font typeface="Cambria Math" panose="02040503050406030204" pitchFamily="18" charset="0"/>
      <p:regular r:id="rId23"/>
    </p:embeddedFont>
    <p:embeddedFont>
      <p:font typeface="나눔고딕" panose="020D0604000000000000" pitchFamily="50" charset="-127"/>
      <p:regular r:id="rId24"/>
      <p:bold r:id="rId25"/>
    </p:embeddedFont>
    <p:embeddedFont>
      <p:font typeface="나눔고딕 ExtraBold" panose="020D0904000000000000" pitchFamily="50" charset="-127"/>
      <p:bold r:id="rId26"/>
    </p:embeddedFont>
    <p:embeddedFont>
      <p:font typeface="나눔명조" panose="02020603020101020101" pitchFamily="18" charset="-127"/>
      <p:regular r:id="rId27"/>
      <p:bold r:id="rId28"/>
    </p:embeddedFont>
    <p:embeddedFont>
      <p:font typeface="나눔명조 ExtraBold" panose="02020603020101020101" pitchFamily="18" charset="-127"/>
      <p:bold r:id="rId29"/>
    </p:embeddedFont>
    <p:embeddedFont>
      <p:font typeface="나눔스퀘어" panose="020B0600000101010101" pitchFamily="50" charset="-127"/>
      <p:regular r:id="rId30"/>
    </p:embeddedFont>
    <p:embeddedFont>
      <p:font typeface="나눔스퀘어 ExtraBold" panose="020B0600000101010101" pitchFamily="50" charset="-127"/>
      <p:bold r:id="rId31"/>
    </p:embeddedFont>
    <p:embeddedFont>
      <p:font typeface="나눔스퀘어_ac Light" panose="020B0600000101010101" pitchFamily="50" charset="-127"/>
      <p:regular r:id="rId32"/>
    </p:embeddedFont>
    <p:embeddedFont>
      <p:font typeface="나눔스퀘어라운드 ExtraBold" panose="020B0600000101010101" pitchFamily="50" charset="-127"/>
      <p:bold r:id="rId33"/>
    </p:embeddedFont>
    <p:embeddedFont>
      <p:font typeface="맑은 고딕" panose="020B0503020000020004" pitchFamily="50" charset="-127"/>
      <p:regular r:id="rId34"/>
      <p:bold r:id="rId35"/>
    </p:embeddedFont>
    <p:embeddedFont>
      <p:font typeface="조선일보명조" panose="02030304000000000000" pitchFamily="18" charset="-127"/>
      <p:regular r:id="rId3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">
          <p15:clr>
            <a:srgbClr val="A4A3A4"/>
          </p15:clr>
        </p15:guide>
        <p15:guide id="2" orient="horz" pos="4116">
          <p15:clr>
            <a:srgbClr val="A4A3A4"/>
          </p15:clr>
        </p15:guide>
        <p15:guide id="3" orient="horz" pos="845">
          <p15:clr>
            <a:srgbClr val="A4A3A4"/>
          </p15:clr>
        </p15:guide>
        <p15:guide id="4" orient="horz" pos="3748">
          <p15:clr>
            <a:srgbClr val="A4A3A4"/>
          </p15:clr>
        </p15:guide>
        <p15:guide id="5" orient="horz" pos="618">
          <p15:clr>
            <a:srgbClr val="A4A3A4"/>
          </p15:clr>
        </p15:guide>
        <p15:guide id="6" pos="275">
          <p15:clr>
            <a:srgbClr val="A4A3A4"/>
          </p15:clr>
        </p15:guide>
        <p15:guide id="7" pos="5495">
          <p15:clr>
            <a:srgbClr val="A4A3A4"/>
          </p15:clr>
        </p15:guide>
        <p15:guide id="8" pos="15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D0C6"/>
    <a:srgbClr val="3A7C90"/>
    <a:srgbClr val="366794"/>
    <a:srgbClr val="99CCFF"/>
    <a:srgbClr val="2D2D2D"/>
    <a:srgbClr val="373737"/>
    <a:srgbClr val="323232"/>
    <a:srgbClr val="282828"/>
    <a:srgbClr val="0082B0"/>
    <a:srgbClr val="0070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02" autoAdjust="0"/>
    <p:restoredTop sz="86364" autoAdjust="0"/>
  </p:normalViewPr>
  <p:slideViewPr>
    <p:cSldViewPr>
      <p:cViewPr varScale="1">
        <p:scale>
          <a:sx n="76" d="100"/>
          <a:sy n="76" d="100"/>
        </p:scale>
        <p:origin x="1152" y="60"/>
      </p:cViewPr>
      <p:guideLst>
        <p:guide orient="horz" pos="210"/>
        <p:guide orient="horz" pos="4116"/>
        <p:guide orient="horz" pos="845"/>
        <p:guide orient="horz" pos="3748"/>
        <p:guide orient="horz" pos="618"/>
        <p:guide pos="275"/>
        <p:guide pos="5495"/>
        <p:guide pos="15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2" d="100"/>
          <a:sy n="52" d="100"/>
        </p:scale>
        <p:origin x="-2580" y="-9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theme" Target="theme/theme1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Data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3A7C90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1-18C5-407C-9A1F-FDA80F818A54}"/>
              </c:ext>
            </c:extLst>
          </c:dPt>
          <c:dPt>
            <c:idx val="1"/>
            <c:bubble3D val="0"/>
            <c:spPr>
              <a:solidFill>
                <a:srgbClr val="00D0C6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3-18C5-407C-9A1F-FDA80F818A54}"/>
              </c:ext>
            </c:extLst>
          </c:dPt>
          <c:dPt>
            <c:idx val="2"/>
            <c:bubble3D val="0"/>
            <c:spPr>
              <a:solidFill>
                <a:srgbClr val="1283B6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5-18C5-407C-9A1F-FDA80F818A54}"/>
              </c:ext>
            </c:extLst>
          </c:dPt>
          <c:dPt>
            <c:idx val="3"/>
            <c:bubble3D val="0"/>
            <c:spPr>
              <a:solidFill>
                <a:srgbClr val="3A98E6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7-18C5-407C-9A1F-FDA80F818A54}"/>
              </c:ext>
            </c:extLst>
          </c:dPt>
          <c:dPt>
            <c:idx val="4"/>
            <c:bubble3D val="0"/>
            <c:spPr>
              <a:solidFill>
                <a:srgbClr val="376889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9-18C5-407C-9A1F-FDA80F818A54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71848480-5DBD-4B7E-8F9F-AE8A14EAF050}" type="CATEGORYNAME">
                      <a:rPr lang="en-US" altLang="ko-KR" smtClean="0"/>
                      <a:pPr/>
                      <a:t>[범주 이름]</a:t>
                    </a:fld>
                    <a:endParaRPr lang="en-US" altLang="ko-KR"/>
                  </a:p>
                  <a:p>
                    <a:fld id="{3611EB52-12DB-4CCE-AC02-6791346B46FD}" type="PERCENTAGE">
                      <a:rPr lang="en-US" altLang="ko-KR" baseline="0" smtClean="0"/>
                      <a:pPr/>
                      <a:t>[백분율]</a:t>
                    </a:fld>
                    <a:endParaRPr lang="ko-KR" altLang="en-US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18C5-407C-9A1F-FDA80F818A54}"/>
                </c:ext>
              </c:extLst>
            </c:dLbl>
            <c:dLbl>
              <c:idx val="1"/>
              <c:layout>
                <c:manualLayout>
                  <c:x val="5.9236524483491843E-2"/>
                  <c:y val="0.14281191932608858"/>
                </c:manualLayout>
              </c:layout>
              <c:tx>
                <c:rich>
                  <a:bodyPr/>
                  <a:lstStyle/>
                  <a:p>
                    <a:pPr>
                      <a:defRPr sz="1200">
                        <a:solidFill>
                          <a:schemeClr val="tx2">
                            <a:lumMod val="75000"/>
                          </a:schemeClr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defRPr>
                    </a:pPr>
                    <a:fld id="{DEAE98BF-6034-4A3B-86B7-A00E3215E295}" type="CATEGORYNAME">
                      <a:rPr lang="en-US" altLang="ko-KR" sz="1200"/>
                      <a:pPr>
                        <a:defRPr sz="1200">
                          <a:solidFill>
                            <a:schemeClr val="tx2">
                              <a:lumMod val="75000"/>
                            </a:schemeClr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defRPr>
                      </a:pPr>
                      <a:t>[범주 이름]</a:t>
                    </a:fld>
                    <a:r>
                      <a:rPr lang="en-US" altLang="ko-KR" sz="1200" baseline="0" dirty="0"/>
                      <a:t> </a:t>
                    </a:r>
                  </a:p>
                  <a:p>
                    <a:pPr>
                      <a:defRPr sz="1200">
                        <a:solidFill>
                          <a:schemeClr val="tx2">
                            <a:lumMod val="75000"/>
                          </a:schemeClr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defRPr>
                    </a:pPr>
                    <a:fld id="{134BB3B4-72F4-4D87-860C-4128818DBE18}" type="PERCENTAGE">
                      <a:rPr lang="en-US" altLang="ko-KR" sz="1200" baseline="0" smtClean="0"/>
                      <a:pPr>
                        <a:defRPr sz="1200">
                          <a:solidFill>
                            <a:schemeClr val="tx2">
                              <a:lumMod val="75000"/>
                            </a:schemeClr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defRPr>
                      </a:pPr>
                      <a:t>[백분율]</a:t>
                    </a:fld>
                    <a:endParaRPr lang="ko-KR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18C5-407C-9A1F-FDA80F818A5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>
                    <a:solidFill>
                      <a:schemeClr val="tx2">
                        <a:lumMod val="7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defRPr>
                </a:pPr>
                <a:endParaRPr lang="ko-KR"/>
              </a:p>
            </c:txPr>
            <c:dLblPos val="bestFit"/>
            <c:showLegendKey val="0"/>
            <c:showVal val="0"/>
            <c:showCatName val="1"/>
            <c:showSerName val="0"/>
            <c:showPercent val="1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Pass</c:v>
                </c:pt>
                <c:pt idx="1">
                  <c:v>Fail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1463</c:v>
                </c:pt>
                <c:pt idx="1">
                  <c:v>104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18C5-407C-9A1F-FDA80F818A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CECFA4-89E8-4268-9C88-1ED14DC42D0E}" type="datetimeFigureOut">
              <a:rPr lang="ko-KR" altLang="en-US" smtClean="0"/>
              <a:pPr/>
              <a:t>2021-05-04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51E4FE-08F6-4517-BD2F-2D3EFB00A3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AEEFE4-19A1-4A65-B089-0C267B1C7D65}" type="datetimeFigureOut">
              <a:rPr lang="ko-KR" altLang="en-US" smtClean="0"/>
              <a:pPr/>
              <a:t>2021-05-04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806550" y="661253"/>
            <a:ext cx="5184576" cy="388925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76184B-23F9-4FFD-8DCA-0B8A99BF55F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3801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63064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79139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29301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98158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765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65399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62705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4993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04743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87008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8669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4368" y="332656"/>
            <a:ext cx="864890" cy="160826"/>
          </a:xfrm>
          <a:prstGeom prst="rect">
            <a:avLst/>
          </a:prstGeom>
          <a:noFill/>
        </p:spPr>
      </p:pic>
      <p:sp>
        <p:nvSpPr>
          <p:cNvPr id="9" name="직사각형 8"/>
          <p:cNvSpPr/>
          <p:nvPr userDrawn="1"/>
        </p:nvSpPr>
        <p:spPr>
          <a:xfrm>
            <a:off x="251520" y="6453336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 userDrawn="1"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6368996"/>
            <a:ext cx="698704" cy="129924"/>
          </a:xfrm>
          <a:prstGeom prst="rect">
            <a:avLst/>
          </a:prstGeom>
          <a:noFill/>
        </p:spPr>
      </p:pic>
      <p:sp>
        <p:nvSpPr>
          <p:cNvPr id="11" name="직사각형 10"/>
          <p:cNvSpPr/>
          <p:nvPr userDrawn="1"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4368" y="332656"/>
            <a:ext cx="864890" cy="160826"/>
          </a:xfrm>
          <a:prstGeom prst="rect">
            <a:avLst/>
          </a:prstGeom>
          <a:noFill/>
        </p:spPr>
      </p:pic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290056" y="3429000"/>
            <a:ext cx="7772400" cy="132673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11" name="부제목 2"/>
          <p:cNvSpPr>
            <a:spLocks noGrp="1"/>
          </p:cNvSpPr>
          <p:nvPr>
            <p:ph type="subTitle" idx="1"/>
          </p:nvPr>
        </p:nvSpPr>
        <p:spPr>
          <a:xfrm>
            <a:off x="323528" y="4974952"/>
            <a:ext cx="7776864" cy="814222"/>
          </a:xfrm>
        </p:spPr>
        <p:txBody>
          <a:bodyPr anchor="ctr">
            <a:normAutofit/>
          </a:bodyPr>
          <a:lstStyle>
            <a:lvl1pPr marL="0" indent="0" algn="l">
              <a:buNone/>
              <a:defRPr sz="9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13" name="직사각형 12"/>
          <p:cNvSpPr/>
          <p:nvPr userDrawn="1"/>
        </p:nvSpPr>
        <p:spPr>
          <a:xfrm>
            <a:off x="251520" y="6453336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315020" y="780721"/>
            <a:ext cx="2037432" cy="776071"/>
          </a:xfrm>
        </p:spPr>
        <p:txBody>
          <a:bodyPr>
            <a:normAutofit/>
          </a:bodyPr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</a:t>
            </a:r>
          </a:p>
        </p:txBody>
      </p:sp>
      <p:sp>
        <p:nvSpPr>
          <p:cNvPr id="7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2360072" y="929928"/>
            <a:ext cx="6396012" cy="300732"/>
          </a:xfrm>
        </p:spPr>
        <p:txBody>
          <a:bodyPr>
            <a:normAutofit/>
          </a:bodyPr>
          <a:lstStyle>
            <a:lvl1pPr marL="0" indent="0" algn="l">
              <a:buNone/>
              <a:defRPr sz="120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제목 스타일 편집</a:t>
            </a:r>
            <a:endParaRPr lang="en-US" altLang="ko-KR"/>
          </a:p>
        </p:txBody>
      </p:sp>
      <p:cxnSp>
        <p:nvCxnSpPr>
          <p:cNvPr id="5" name="직선 연결선 4"/>
          <p:cNvCxnSpPr/>
          <p:nvPr userDrawn="1"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6368996"/>
            <a:ext cx="698704" cy="129924"/>
          </a:xfrm>
          <a:prstGeom prst="rect">
            <a:avLst/>
          </a:prstGeom>
          <a:noFill/>
        </p:spPr>
      </p:pic>
      <p:sp>
        <p:nvSpPr>
          <p:cNvPr id="19" name="내용 개체 틀 2"/>
          <p:cNvSpPr>
            <a:spLocks noGrp="1"/>
          </p:cNvSpPr>
          <p:nvPr>
            <p:ph idx="10"/>
          </p:nvPr>
        </p:nvSpPr>
        <p:spPr>
          <a:xfrm>
            <a:off x="2362612" y="1168114"/>
            <a:ext cx="6385852" cy="388640"/>
          </a:xfrm>
        </p:spPr>
        <p:txBody>
          <a:bodyPr anchor="ctr">
            <a:norm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8" name="직사각형 7"/>
          <p:cNvSpPr/>
          <p:nvPr userDrawn="1"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85335-AFDE-4DDF-A89A-1BE8BD3EEA0B}" type="datetime1">
              <a:rPr lang="ko-KR" altLang="en-US" smtClean="0"/>
              <a:pPr/>
              <a:t>2021-05-04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48C8F-6F70-494C-86F5-90A39BFC3F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D3F92B4C-3F96-4250-9886-458852A898CE}" type="datetime1">
              <a:rPr lang="ko-KR" altLang="en-US" smtClean="0"/>
              <a:pPr/>
              <a:t>2021-05-04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C2C48C8F-6F70-494C-86F5-90A39BFC3F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688" r:id="rId5"/>
    <p:sldLayoutId id="2147483649" r:id="rId6"/>
  </p:sldLayoutIdLst>
  <p:transition>
    <p:fade/>
  </p:transition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500" b="1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Tx/>
        <a:buNone/>
        <a:defRPr sz="32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Tx/>
        <a:buNone/>
        <a:defRPr sz="28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Tx/>
        <a:buNone/>
        <a:defRPr sz="24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345" y="0"/>
            <a:ext cx="9144000" cy="3429000"/>
          </a:xfrm>
          <a:prstGeom prst="rect">
            <a:avLst/>
          </a:prstGeom>
          <a:noFill/>
        </p:spPr>
      </p:pic>
      <p:sp>
        <p:nvSpPr>
          <p:cNvPr id="12" name="직사각형 11"/>
          <p:cNvSpPr/>
          <p:nvPr/>
        </p:nvSpPr>
        <p:spPr>
          <a:xfrm>
            <a:off x="6345" y="3429000"/>
            <a:ext cx="9144000" cy="3429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1520" y="5229200"/>
            <a:ext cx="6768752" cy="787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spc="-1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Bigdata Analytics</a:t>
            </a:r>
          </a:p>
          <a:p>
            <a:pPr>
              <a:lnSpc>
                <a:spcPct val="150000"/>
              </a:lnSpc>
            </a:pPr>
            <a:r>
              <a:rPr lang="en-US" altLang="ko-KR" sz="1600" spc="-1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r>
              <a:rPr lang="ko-KR" altLang="en-US" sz="1600" spc="-1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조</a:t>
            </a:r>
            <a:endParaRPr lang="en-US" altLang="ko-KR" sz="16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제목 8"/>
          <p:cNvSpPr>
            <a:spLocks noGrp="1"/>
          </p:cNvSpPr>
          <p:nvPr>
            <p:ph type="ctrTitle"/>
          </p:nvPr>
        </p:nvSpPr>
        <p:spPr>
          <a:xfrm>
            <a:off x="255712" y="3660264"/>
            <a:ext cx="8564760" cy="1470025"/>
          </a:xfrm>
        </p:spPr>
        <p:txBody>
          <a:bodyPr anchor="t"/>
          <a:lstStyle/>
          <a:p>
            <a:pPr algn="l"/>
            <a:r>
              <a:rPr lang="en-US" altLang="ko-KR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Data Preprocessing</a:t>
            </a:r>
            <a:br>
              <a:rPr lang="en-US" altLang="ko-KR" spc="-50" dirty="0"/>
            </a:br>
            <a:r>
              <a:rPr lang="ko-KR" altLang="en-US" b="0" spc="-5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데이터 처리 현황 발표</a:t>
            </a:r>
          </a:p>
        </p:txBody>
      </p:sp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2973BC4E-1CE6-4978-9BD4-E1D46F0C7F0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084" y="6029071"/>
            <a:ext cx="2599412" cy="57754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010064" y="2164795"/>
            <a:ext cx="3123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kern="0" spc="-30" dirty="0" err="1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결측치를</a:t>
            </a:r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 대체할 다양한 방법</a:t>
            </a:r>
            <a:endParaRPr lang="en-US" altLang="ko-KR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2-2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범용적인 </a:t>
            </a:r>
            <a:br>
              <a:rPr lang="en-US" altLang="ko-KR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ko-KR" altLang="en-US" sz="2000" b="0" spc="-5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결측치</a:t>
            </a:r>
            <a:r>
              <a:rPr lang="ko-KR" altLang="en-US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처리 </a:t>
            </a:r>
            <a:br>
              <a:rPr lang="en-US" altLang="ko-KR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ko-KR" altLang="en-US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알고리즘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D0FA485-9E60-466E-993E-E2B7F5D2EB6A}"/>
              </a:ext>
            </a:extLst>
          </p:cNvPr>
          <p:cNvGrpSpPr/>
          <p:nvPr/>
        </p:nvGrpSpPr>
        <p:grpSpPr>
          <a:xfrm>
            <a:off x="0" y="6088428"/>
            <a:ext cx="9144000" cy="369332"/>
            <a:chOff x="0" y="6088428"/>
            <a:chExt cx="9144000" cy="369332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A51CA5D-BA01-4015-93FC-AC82EB062057}"/>
                </a:ext>
              </a:extLst>
            </p:cNvPr>
            <p:cNvSpPr/>
            <p:nvPr/>
          </p:nvSpPr>
          <p:spPr>
            <a:xfrm>
              <a:off x="0" y="6088428"/>
              <a:ext cx="91440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Bigdata Analytics</a:t>
              </a:r>
            </a:p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INE5015</a:t>
              </a:r>
              <a:endParaRPr lang="ko-KR" altLang="en-US" sz="9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3099143F-CF64-4440-AEC5-190BFD8AD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88" y="6092878"/>
              <a:ext cx="1771380" cy="360433"/>
            </a:xfrm>
            <a:prstGeom prst="rect">
              <a:avLst/>
            </a:prstGeom>
          </p:spPr>
        </p:pic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4A235F03-A9E7-483C-AEC5-0C32DFA06B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042" y="2877416"/>
            <a:ext cx="7563916" cy="2193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485507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301652" y="938818"/>
            <a:ext cx="4506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&lt; </a:t>
            </a:r>
            <a:r>
              <a:rPr lang="ko-KR" altLang="en-US" b="1" kern="0" spc="-30" dirty="0" err="1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생성적</a:t>
            </a:r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 적대 신경망을 이용한 </a:t>
            </a:r>
            <a:r>
              <a:rPr lang="ko-KR" altLang="en-US" b="1" kern="0" spc="-30" dirty="0" err="1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결측치</a:t>
            </a:r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 추정 </a:t>
            </a:r>
            <a:r>
              <a:rPr lang="en-US" altLang="ko-KR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&gt;</a:t>
            </a:r>
          </a:p>
        </p:txBody>
      </p:sp>
      <p:sp>
        <p:nvSpPr>
          <p:cNvPr id="35" name="직사각형 34"/>
          <p:cNvSpPr/>
          <p:nvPr/>
        </p:nvSpPr>
        <p:spPr>
          <a:xfrm>
            <a:off x="2334427" y="1387967"/>
            <a:ext cx="6718972" cy="2004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생성적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적대 신경망 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(GAN)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통해 성능을 개선해 나가는 방향으로 학습을 진행시켜 </a:t>
            </a:r>
            <a:r>
              <a:rPr lang="ko-KR" altLang="en-US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결측치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처리의 완성도를 높인다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조사한 논문에 의하면 잠재적인 가치가 있을 수 있는 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Feature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위해 </a:t>
            </a:r>
            <a:r>
              <a:rPr lang="ko-KR" altLang="en-US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결측치를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60%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까지 허용했음에도 불구하고 타 알고리즘에 비해 높은 성능을 보였다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분류모델들의 혼동행렬을 정리한 아래 표에서 보면 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TPR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에서는 살짝 떨어지지만 다른 수치에서는 압도적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2-2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추가 조사한</a:t>
            </a:r>
            <a:br>
              <a:rPr lang="en-US" altLang="ko-KR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ko-KR" altLang="en-US" sz="2000" b="0" spc="-5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결측치</a:t>
            </a:r>
            <a:r>
              <a:rPr lang="ko-KR" altLang="en-US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처리</a:t>
            </a:r>
            <a:br>
              <a:rPr lang="en-US" altLang="ko-KR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ko-KR" altLang="en-US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알고리즘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D0FA485-9E60-466E-993E-E2B7F5D2EB6A}"/>
              </a:ext>
            </a:extLst>
          </p:cNvPr>
          <p:cNvGrpSpPr/>
          <p:nvPr/>
        </p:nvGrpSpPr>
        <p:grpSpPr>
          <a:xfrm>
            <a:off x="0" y="6088428"/>
            <a:ext cx="9144000" cy="369332"/>
            <a:chOff x="0" y="6088428"/>
            <a:chExt cx="9144000" cy="369332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A51CA5D-BA01-4015-93FC-AC82EB062057}"/>
                </a:ext>
              </a:extLst>
            </p:cNvPr>
            <p:cNvSpPr/>
            <p:nvPr/>
          </p:nvSpPr>
          <p:spPr>
            <a:xfrm>
              <a:off x="0" y="6088428"/>
              <a:ext cx="91440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Bigdata Analytics</a:t>
              </a:r>
            </a:p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INE5015</a:t>
              </a:r>
              <a:endParaRPr lang="ko-KR" altLang="en-US" sz="9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3099143F-CF64-4440-AEC5-190BFD8AD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88" y="6092878"/>
              <a:ext cx="1771380" cy="360433"/>
            </a:xfrm>
            <a:prstGeom prst="rect">
              <a:avLst/>
            </a:prstGeom>
          </p:spPr>
        </p:pic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B57ECCA8-A738-41F5-971D-5035A26A83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2142" y="3647776"/>
            <a:ext cx="5001171" cy="182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831049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301652" y="938818"/>
            <a:ext cx="4506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&lt; GAN</a:t>
            </a:r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을 위한 데이터 </a:t>
            </a:r>
            <a:r>
              <a:rPr lang="ko-KR" altLang="en-US" b="1" kern="0" spc="-30" dirty="0" err="1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전처리</a:t>
            </a:r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 계획 </a:t>
            </a:r>
            <a:r>
              <a:rPr lang="en-US" altLang="ko-KR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&gt;</a:t>
            </a:r>
          </a:p>
        </p:txBody>
      </p:sp>
      <p:sp>
        <p:nvSpPr>
          <p:cNvPr id="35" name="직사각형 34"/>
          <p:cNvSpPr/>
          <p:nvPr/>
        </p:nvSpPr>
        <p:spPr>
          <a:xfrm>
            <a:off x="2334427" y="1387967"/>
            <a:ext cx="6718972" cy="89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en-US" altLang="ko-KR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NaN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이라 표기되어 있는 </a:t>
            </a:r>
            <a:r>
              <a:rPr lang="ko-KR" altLang="en-US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결측치를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초기값으로 대체한다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2. (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식 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1)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각 데이터의 속성값들을 특성에 맞는 분포로 모델링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난수를 발생시켜 초기값을 대체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3. (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식 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2)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데이터의 처리 속도와 학습 수렴속도를 위하여 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[-1, 1]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범위로 값의 정규화를 진행한다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2-3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en-US" altLang="ko-KR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Missing Data Estimation and GAN - 1</a:t>
            </a:r>
            <a:endParaRPr lang="ko-KR" altLang="en-US" sz="2000" b="0" spc="-5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D0FA485-9E60-466E-993E-E2B7F5D2EB6A}"/>
              </a:ext>
            </a:extLst>
          </p:cNvPr>
          <p:cNvGrpSpPr/>
          <p:nvPr/>
        </p:nvGrpSpPr>
        <p:grpSpPr>
          <a:xfrm>
            <a:off x="0" y="6088428"/>
            <a:ext cx="9144000" cy="369332"/>
            <a:chOff x="0" y="6088428"/>
            <a:chExt cx="9144000" cy="369332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A51CA5D-BA01-4015-93FC-AC82EB062057}"/>
                </a:ext>
              </a:extLst>
            </p:cNvPr>
            <p:cNvSpPr/>
            <p:nvPr/>
          </p:nvSpPr>
          <p:spPr>
            <a:xfrm>
              <a:off x="0" y="6088428"/>
              <a:ext cx="91440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Bigdata Analytics</a:t>
              </a:r>
            </a:p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INE5015</a:t>
              </a:r>
              <a:endParaRPr lang="ko-KR" altLang="en-US" sz="9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3099143F-CF64-4440-AEC5-190BFD8AD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88" y="6092878"/>
              <a:ext cx="1771380" cy="360433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42F4711C-A041-4680-A566-2708B713D3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1652" y="2843146"/>
            <a:ext cx="3773499" cy="200279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A47573D-C609-43AC-BB34-9E94EFF03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2280" y="4026787"/>
            <a:ext cx="1238250" cy="8191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42BFF65-F34A-4242-A38D-B4B5A0363C32}"/>
              </a:ext>
            </a:extLst>
          </p:cNvPr>
          <p:cNvSpPr txBox="1"/>
          <p:nvPr/>
        </p:nvSpPr>
        <p:spPr>
          <a:xfrm>
            <a:off x="2057955" y="4990930"/>
            <a:ext cx="4176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(</a:t>
            </a:r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식 </a:t>
            </a:r>
            <a:r>
              <a:rPr lang="en-US" altLang="ko-KR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1) </a:t>
            </a:r>
            <a:r>
              <a:rPr lang="en-US" altLang="ko-KR" b="1" kern="0" spc="-30" dirty="0" err="1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i</a:t>
            </a:r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는 </a:t>
            </a:r>
            <a:r>
              <a:rPr lang="en-US" altLang="ko-KR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Feature, j</a:t>
            </a:r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는 </a:t>
            </a:r>
            <a:r>
              <a:rPr lang="en-US" altLang="ko-KR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Feature</a:t>
            </a:r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의 속성 값</a:t>
            </a:r>
            <a:endParaRPr lang="en-US" altLang="ko-KR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  <a:p>
            <a:pPr algn="ctr"/>
            <a:r>
              <a:rPr lang="en-US" altLang="ko-KR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K</a:t>
            </a:r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는 특정 벡터에서의 </a:t>
            </a:r>
            <a:r>
              <a:rPr lang="ko-KR" altLang="en-US" b="1" kern="0" spc="-30" dirty="0" err="1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결측을</a:t>
            </a:r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 의미한다</a:t>
            </a:r>
            <a:r>
              <a:rPr lang="en-US" altLang="ko-KR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.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5AF14B6-4CE0-4AAC-B07A-34584BC25360}"/>
              </a:ext>
            </a:extLst>
          </p:cNvPr>
          <p:cNvSpPr txBox="1"/>
          <p:nvPr/>
        </p:nvSpPr>
        <p:spPr>
          <a:xfrm>
            <a:off x="6795400" y="4990930"/>
            <a:ext cx="1832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(</a:t>
            </a:r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식</a:t>
            </a:r>
            <a:r>
              <a:rPr lang="en-US" altLang="ko-KR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 2) </a:t>
            </a:r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정규화 식</a:t>
            </a:r>
            <a:endParaRPr lang="en-US" altLang="ko-KR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8044362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301652" y="938818"/>
            <a:ext cx="4506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&lt; GAN</a:t>
            </a:r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을 위한 </a:t>
            </a:r>
            <a:r>
              <a:rPr lang="ko-KR" altLang="en-US" b="1" kern="0" spc="-30" dirty="0" err="1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퍼셉트론</a:t>
            </a:r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 설정 </a:t>
            </a:r>
            <a:r>
              <a:rPr lang="en-US" altLang="ko-KR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&gt;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직사각형 34"/>
              <p:cNvSpPr/>
              <p:nvPr/>
            </p:nvSpPr>
            <p:spPr>
              <a:xfrm>
                <a:off x="2334427" y="1387967"/>
                <a:ext cx="6718972" cy="8967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28600" indent="-228600">
                  <a:lnSpc>
                    <a:spcPct val="150000"/>
                  </a:lnSpc>
                  <a:buAutoNum type="arabicPeriod"/>
                </a:pPr>
                <a:r>
                  <a:rPr lang="ko-KR" altLang="en-US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생성자 </a:t>
                </a:r>
                <a:r>
                  <a:rPr lang="en-US" altLang="ko-KR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G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와 </a:t>
                </a:r>
                <a:r>
                  <a:rPr lang="ko-KR" altLang="en-US" sz="1200" dirty="0" err="1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구별자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en-US" altLang="ko-KR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D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의 대립구조의 학습을 통해 훈련데이터와 유사한 자료를 만드는 생성모델이다</a:t>
                </a:r>
                <a:r>
                  <a:rPr lang="en-US" altLang="ko-KR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.</a:t>
                </a:r>
              </a:p>
              <a:p>
                <a:pPr marL="228600" indent="-228600">
                  <a:lnSpc>
                    <a:spcPct val="150000"/>
                  </a:lnSpc>
                  <a:buAutoNum type="arabicPeriod"/>
                </a:pPr>
                <a:r>
                  <a:rPr lang="en-US" altLang="ko-KR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G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와 </a:t>
                </a:r>
                <a:r>
                  <a:rPr lang="en-US" altLang="ko-KR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D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는</a:t>
                </a:r>
                <a:r>
                  <a:rPr lang="en-US" altLang="ko-KR" sz="1200" b="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14:m>
                  <m:oMath xmlns:m="http://schemas.openxmlformats.org/officeDocument/2006/math">
                    <m:r>
                      <a:rPr lang="ko-KR" altLang="en-US" sz="120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나눔스퀘어" panose="020B0600000101010101" pitchFamily="50" charset="-127"/>
                      </a:rPr>
                      <m:t>각</m:t>
                    </m:r>
                    <m:r>
                      <a:rPr lang="en-US" altLang="ko-KR" sz="1200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나눔스퀘어" panose="020B0600000101010101" pitchFamily="50" charset="-127"/>
                      </a:rPr>
                      <m:t> </m:t>
                    </m:r>
                    <m:r>
                      <a:rPr lang="ko-KR" altLang="en-US" sz="12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나눔스퀘어" panose="020B0600000101010101" pitchFamily="50" charset="-127"/>
                      </a:rPr>
                      <m:t>각</m:t>
                    </m:r>
                    <m:r>
                      <a:rPr lang="en-US" altLang="ko-KR" sz="1200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나눔스퀘어" panose="020B0600000101010101" pitchFamily="50" charset="-127"/>
                      </a:rPr>
                      <m:t> </m:t>
                    </m:r>
                    <m:sSup>
                      <m:sSupPr>
                        <m:ctrlPr>
                          <a:rPr lang="en-US" altLang="ko-KR" sz="12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</m:ctrlPr>
                      </m:sSupPr>
                      <m:e>
                        <m:r>
                          <a:rPr lang="ko-KR" altLang="en-US" sz="12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  <m:t>𝜃</m:t>
                        </m:r>
                      </m:e>
                      <m:sup>
                        <m:r>
                          <a:rPr lang="en-US" altLang="ko-KR" sz="12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  <m:t>𝐺</m:t>
                        </m:r>
                      </m:sup>
                    </m:sSup>
                    <m:r>
                      <a:rPr lang="en-US" altLang="ko-KR" sz="1200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나눔스퀘어" panose="020B0600000101010101" pitchFamily="50" charset="-127"/>
                      </a:rPr>
                      <m:t>,</m:t>
                    </m:r>
                    <m:sSup>
                      <m:sSupPr>
                        <m:ctrlPr>
                          <a:rPr lang="en-US" altLang="ko-KR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</m:ctrlPr>
                      </m:sSupPr>
                      <m:e>
                        <m:r>
                          <a:rPr lang="ko-KR" altLang="en-US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  <m:t>𝜃</m:t>
                        </m:r>
                      </m:e>
                      <m:sup>
                        <m:r>
                          <a:rPr lang="en-US" altLang="ko-KR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  <m:t>𝐷</m:t>
                        </m:r>
                      </m:sup>
                    </m:sSup>
                  </m:oMath>
                </a14:m>
                <a:r>
                  <a:rPr lang="ko-KR" altLang="en-US" sz="1200" b="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를 파라미터로 갖는 멀티 레이어 </a:t>
                </a:r>
                <a:r>
                  <a:rPr lang="ko-KR" altLang="en-US" sz="1200" b="0" dirty="0" err="1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퍼셉트론이다</a:t>
                </a:r>
                <a:r>
                  <a:rPr lang="en-US" altLang="ko-KR" sz="1200" b="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.</a:t>
                </a:r>
              </a:p>
              <a:p>
                <a:pPr marL="228600" indent="-228600">
                  <a:lnSpc>
                    <a:spcPct val="150000"/>
                  </a:lnSpc>
                  <a:buAutoNum type="arabicPeriod"/>
                </a:pPr>
                <a:r>
                  <a:rPr lang="ko-KR" altLang="en-US" sz="1200" b="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멀티 레이어 </a:t>
                </a:r>
                <a:r>
                  <a:rPr lang="ko-KR" altLang="en-US" sz="1200" b="0" dirty="0" err="1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프셉트론</a:t>
                </a:r>
                <a:r>
                  <a:rPr lang="ko-KR" altLang="en-US" sz="1200" b="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구조에서 가중치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2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2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sz="12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ko-KR" sz="1200" b="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, </a:t>
                </a:r>
                <a:r>
                  <a:rPr lang="ko-KR" altLang="en-US" sz="1200" b="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각 레이어의 입력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2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2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ko-KR" sz="12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ko-KR" sz="1200" b="0" i="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altLang="ko-KR" sz="1200" b="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b="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그리고 편향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2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2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ko-KR" sz="12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ko-KR" sz="1200" b="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b="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가 있다</a:t>
                </a:r>
                <a:r>
                  <a:rPr lang="en-US" altLang="ko-KR" sz="1200" b="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.</a:t>
                </a:r>
              </a:p>
            </p:txBody>
          </p:sp>
        </mc:Choice>
        <mc:Fallback xmlns="">
          <p:sp>
            <p:nvSpPr>
              <p:cNvPr id="35" name="직사각형 3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34427" y="1387967"/>
                <a:ext cx="6718972" cy="896720"/>
              </a:xfrm>
              <a:prstGeom prst="rect">
                <a:avLst/>
              </a:prstGeom>
              <a:blipFill>
                <a:blip r:embed="rId3"/>
                <a:stretch>
                  <a:fillRect b="-476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2-3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en-US" altLang="ko-KR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Missing Data Estimation and GAN - 2</a:t>
            </a:r>
            <a:endParaRPr lang="ko-KR" altLang="en-US" sz="2000" b="0" spc="-5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D0FA485-9E60-466E-993E-E2B7F5D2EB6A}"/>
              </a:ext>
            </a:extLst>
          </p:cNvPr>
          <p:cNvGrpSpPr/>
          <p:nvPr/>
        </p:nvGrpSpPr>
        <p:grpSpPr>
          <a:xfrm>
            <a:off x="0" y="6088428"/>
            <a:ext cx="9144000" cy="369332"/>
            <a:chOff x="0" y="6088428"/>
            <a:chExt cx="9144000" cy="369332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A51CA5D-BA01-4015-93FC-AC82EB062057}"/>
                </a:ext>
              </a:extLst>
            </p:cNvPr>
            <p:cNvSpPr/>
            <p:nvPr/>
          </p:nvSpPr>
          <p:spPr>
            <a:xfrm>
              <a:off x="0" y="6088428"/>
              <a:ext cx="91440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Bigdata Analytics</a:t>
              </a:r>
            </a:p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INE5015</a:t>
              </a:r>
              <a:endParaRPr lang="ko-KR" altLang="en-US" sz="9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3099143F-CF64-4440-AEC5-190BFD8AD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88" y="6092878"/>
              <a:ext cx="1771380" cy="360433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42BFF65-F34A-4242-A38D-B4B5A0363C32}"/>
              </a:ext>
            </a:extLst>
          </p:cNvPr>
          <p:cNvSpPr txBox="1"/>
          <p:nvPr/>
        </p:nvSpPr>
        <p:spPr>
          <a:xfrm>
            <a:off x="5567536" y="3131459"/>
            <a:ext cx="22260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구별자의 </a:t>
            </a:r>
            <a:r>
              <a:rPr lang="ko-KR" altLang="en-US" b="1" kern="0" spc="-30" dirty="0" err="1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역전파</a:t>
            </a:r>
            <a:endParaRPr lang="en-US" altLang="ko-KR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  <a:p>
            <a:pPr algn="ctr"/>
            <a:endParaRPr lang="en-US" altLang="ko-KR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  <a:p>
            <a:pPr algn="ctr"/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생성자의 </a:t>
            </a:r>
            <a:r>
              <a:rPr lang="ko-KR" altLang="en-US" b="1" kern="0" spc="-30" dirty="0" err="1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역전파</a:t>
            </a:r>
            <a:endParaRPr lang="en-US" altLang="ko-KR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  <a:p>
            <a:pPr algn="ctr"/>
            <a:endParaRPr lang="en-US" altLang="ko-KR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  <a:p>
            <a:pPr algn="ctr"/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과정은 연구 중</a:t>
            </a:r>
            <a:endParaRPr lang="en-US" altLang="ko-KR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A5B261D-00A1-43B9-B46C-6CA7085C74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6500" y="3187077"/>
            <a:ext cx="2095500" cy="47625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EF9BC06-139A-42CE-A930-6EA3EE2FCA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33700" y="4035717"/>
            <a:ext cx="1181100" cy="39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748121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301652" y="938818"/>
            <a:ext cx="4718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&lt; </a:t>
            </a:r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군집화 및 특성도를 이용한 </a:t>
            </a:r>
            <a:r>
              <a:rPr lang="ko-KR" altLang="en-US" b="1" kern="0" spc="-30" dirty="0" err="1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결측치</a:t>
            </a:r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 대체 방안 </a:t>
            </a:r>
            <a:r>
              <a:rPr lang="en-US" altLang="ko-KR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&gt;</a:t>
            </a:r>
          </a:p>
        </p:txBody>
      </p:sp>
      <p:sp>
        <p:nvSpPr>
          <p:cNvPr id="35" name="직사각형 34"/>
          <p:cNvSpPr/>
          <p:nvPr/>
        </p:nvSpPr>
        <p:spPr>
          <a:xfrm>
            <a:off x="2334427" y="1387967"/>
            <a:ext cx="6718972" cy="89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해당 논문에서 제시한 방법에서는 변동계수가 크고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연관성이 높고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결측 비율이 증가함에 따라 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우수한 성능을 보이지만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연관성이 낮고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변동계수가 낮을 수록 성능이 떨어지는 단점이 있다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2.  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해당 알고리즘이 최적의 효과를 낼 수 있는 조건을 최대한 구현하여 테스트 예정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2-4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추가 연구 중인</a:t>
            </a:r>
            <a:br>
              <a:rPr lang="en-US" altLang="ko-KR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ko-KR" altLang="en-US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논문과 알고리즘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D0FA485-9E60-466E-993E-E2B7F5D2EB6A}"/>
              </a:ext>
            </a:extLst>
          </p:cNvPr>
          <p:cNvGrpSpPr/>
          <p:nvPr/>
        </p:nvGrpSpPr>
        <p:grpSpPr>
          <a:xfrm>
            <a:off x="0" y="6088428"/>
            <a:ext cx="9144000" cy="369332"/>
            <a:chOff x="0" y="6088428"/>
            <a:chExt cx="9144000" cy="369332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A51CA5D-BA01-4015-93FC-AC82EB062057}"/>
                </a:ext>
              </a:extLst>
            </p:cNvPr>
            <p:cNvSpPr/>
            <p:nvPr/>
          </p:nvSpPr>
          <p:spPr>
            <a:xfrm>
              <a:off x="0" y="6088428"/>
              <a:ext cx="91440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Bigdata Analytics</a:t>
              </a:r>
            </a:p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INE5015</a:t>
              </a:r>
              <a:endParaRPr lang="ko-KR" altLang="en-US" sz="9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3099143F-CF64-4440-AEC5-190BFD8AD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88" y="6092878"/>
              <a:ext cx="1771380" cy="360433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946B8EE6-3840-43E8-B960-FE08EC1AD6D8}"/>
              </a:ext>
            </a:extLst>
          </p:cNvPr>
          <p:cNvSpPr txBox="1"/>
          <p:nvPr/>
        </p:nvSpPr>
        <p:spPr>
          <a:xfrm>
            <a:off x="2301652" y="2999067"/>
            <a:ext cx="4718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&lt; </a:t>
            </a:r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가중치 </a:t>
            </a:r>
            <a:r>
              <a:rPr lang="en-US" altLang="ko-KR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k-NN</a:t>
            </a:r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을 이용한 </a:t>
            </a:r>
            <a:r>
              <a:rPr lang="ko-KR" altLang="en-US" b="1" kern="0" spc="-30" dirty="0" err="1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결측치</a:t>
            </a:r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 대체 방안 </a:t>
            </a:r>
            <a:r>
              <a:rPr lang="en-US" altLang="ko-KR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&gt;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377D015-21FC-454B-B81D-4132C4C12BEA}"/>
              </a:ext>
            </a:extLst>
          </p:cNvPr>
          <p:cNvSpPr/>
          <p:nvPr/>
        </p:nvSpPr>
        <p:spPr>
          <a:xfrm>
            <a:off x="2334427" y="3448216"/>
            <a:ext cx="6718972" cy="1173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200" b="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일반적인 </a:t>
            </a:r>
            <a:r>
              <a:rPr lang="en-US" altLang="ko-KR" sz="1200" b="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k-NN</a:t>
            </a:r>
            <a:r>
              <a:rPr lang="ko-KR" altLang="en-US" sz="1200" b="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과 동일하지만</a:t>
            </a:r>
            <a:r>
              <a:rPr lang="en-US" altLang="ko-KR" sz="1200" b="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b="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숫자형으로 이루어진 자료에서 유사성과 거리를 반영</a:t>
            </a:r>
            <a:endParaRPr lang="en-US" altLang="ko-KR" sz="1200" b="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반영된 가중치를 이용하여 </a:t>
            </a:r>
            <a:r>
              <a:rPr lang="ko-KR" altLang="en-US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결측치를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가중 평균값으로 대치하는 방법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K-NN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단점을 보완하기 위해 새로운 대치법을 모델에 적용하면 이웃 개수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결측 비율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표본 크기에 상관없이 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k-NN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보다 </a:t>
            </a:r>
            <a:r>
              <a:rPr lang="en-US" altLang="ko-KR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Wk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-NN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방법이 더 높은 성능을 보였다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sz="1200" b="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6591463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3752124" y="1556792"/>
            <a:ext cx="1639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gradFill>
                  <a:gsLst>
                    <a:gs pos="0">
                      <a:srgbClr val="00B0F0"/>
                    </a:gs>
                    <a:gs pos="100000">
                      <a:srgbClr val="00B0F0"/>
                    </a:gs>
                  </a:gsLst>
                  <a:lin ang="5400000" scaled="0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Chapter 3</a:t>
            </a:r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3384984" y="2276872"/>
            <a:ext cx="2374032" cy="1470025"/>
          </a:xfrm>
        </p:spPr>
        <p:txBody>
          <a:bodyPr>
            <a:normAutofit/>
          </a:bodyPr>
          <a:lstStyle/>
          <a:p>
            <a:r>
              <a:rPr lang="ko-KR" altLang="en-US" sz="3800" b="0" spc="-9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마무리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88801C9-ECB6-418D-BD65-5E4172832151}"/>
              </a:ext>
            </a:extLst>
          </p:cNvPr>
          <p:cNvSpPr/>
          <p:nvPr/>
        </p:nvSpPr>
        <p:spPr>
          <a:xfrm>
            <a:off x="125760" y="6093296"/>
            <a:ext cx="88924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9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Bigdata Analytics</a:t>
            </a:r>
          </a:p>
          <a:p>
            <a:pPr algn="ctr"/>
            <a:r>
              <a:rPr lang="en-US" altLang="ko-KR" sz="9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INE5015</a:t>
            </a:r>
            <a:endParaRPr lang="ko-KR" altLang="en-US" sz="9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49327986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497228" y="2780096"/>
            <a:ext cx="569367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spc="-3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다른 전 처리 방법은 진행하지 않음</a:t>
            </a:r>
            <a:endParaRPr lang="en-US" altLang="ko-KR" sz="2000" spc="-30" dirty="0">
              <a:solidFill>
                <a:schemeClr val="bg1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r>
              <a:rPr lang="en-US" altLang="ko-KR" sz="2000" spc="-30" dirty="0" err="1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LightGBM</a:t>
            </a:r>
            <a:r>
              <a:rPr lang="ko-KR" altLang="en-US" sz="2000" spc="-3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을 사용 후 </a:t>
            </a:r>
            <a:r>
              <a:rPr lang="en-US" altLang="ko-KR" sz="2000" spc="-3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Cross Validation </a:t>
            </a:r>
            <a:r>
              <a:rPr lang="ko-KR" altLang="en-US" sz="2000" spc="-3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진행 </a:t>
            </a:r>
            <a:endParaRPr lang="en-US" altLang="ko-KR" sz="2000" spc="-30" dirty="0">
              <a:solidFill>
                <a:schemeClr val="bg1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01651" y="938818"/>
            <a:ext cx="6421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kern="0" spc="-3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 </a:t>
            </a:r>
            <a:r>
              <a:rPr lang="ko-KR" altLang="en-US" b="1" kern="0" spc="-3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가지 데이터 </a:t>
            </a:r>
            <a:r>
              <a:rPr lang="en-US" altLang="ko-KR" b="1" kern="0" spc="-3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(Churn, Income, Bank, Weather </a:t>
            </a:r>
            <a:r>
              <a:rPr lang="en-US" altLang="ko-KR" b="1" kern="0" spc="-30" dirty="0" err="1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Aus</a:t>
            </a:r>
            <a:r>
              <a:rPr lang="en-US" altLang="ko-KR" b="1" kern="0" spc="-3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ko-KR" altLang="en-US" b="1" kern="0" spc="-3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 사용</a:t>
            </a:r>
            <a:endParaRPr lang="en-US" altLang="ko-KR" b="1" kern="0" spc="-30" dirty="0">
              <a:solidFill>
                <a:srgbClr val="00B0F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b="1" kern="0" spc="-30" dirty="0" err="1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결측치</a:t>
            </a:r>
            <a:r>
              <a:rPr lang="ko-KR" altLang="en-US" b="1" kern="0" spc="-3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b="1" kern="0" spc="-3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5%, 15%, 20%, 25%, 30% </a:t>
            </a:r>
            <a:r>
              <a:rPr lang="ko-KR" altLang="en-US" b="1" kern="0" spc="-3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사용 </a:t>
            </a:r>
            <a:endParaRPr lang="en-US" altLang="ko-KR" b="1" kern="0" spc="-30" dirty="0">
              <a:solidFill>
                <a:srgbClr val="00B0F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3-1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불균형 데이터 </a:t>
            </a:r>
            <a:r>
              <a:rPr lang="en-US" altLang="ko-KR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- 1</a:t>
            </a:r>
            <a:endParaRPr lang="ko-KR" altLang="en-US" sz="2000" b="0" spc="-5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D0FA485-9E60-466E-993E-E2B7F5D2EB6A}"/>
              </a:ext>
            </a:extLst>
          </p:cNvPr>
          <p:cNvGrpSpPr/>
          <p:nvPr/>
        </p:nvGrpSpPr>
        <p:grpSpPr>
          <a:xfrm>
            <a:off x="0" y="6088428"/>
            <a:ext cx="9144000" cy="369332"/>
            <a:chOff x="0" y="6088428"/>
            <a:chExt cx="9144000" cy="369332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A51CA5D-BA01-4015-93FC-AC82EB062057}"/>
                </a:ext>
              </a:extLst>
            </p:cNvPr>
            <p:cNvSpPr/>
            <p:nvPr/>
          </p:nvSpPr>
          <p:spPr>
            <a:xfrm>
              <a:off x="0" y="6088428"/>
              <a:ext cx="91440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Bigdata Analytics</a:t>
              </a:r>
            </a:p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INE5015</a:t>
              </a:r>
              <a:endParaRPr lang="ko-KR" altLang="en-US" sz="9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3099143F-CF64-4440-AEC5-190BFD8AD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88" y="6092878"/>
              <a:ext cx="1771380" cy="360433"/>
            </a:xfrm>
            <a:prstGeom prst="rect">
              <a:avLst/>
            </a:prstGeom>
          </p:spPr>
        </p:pic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512D93FF-E008-4D48-9BB3-9EEDA8977D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228" y="3602946"/>
            <a:ext cx="8149543" cy="1281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620527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71B7012D-B922-41C1-B897-3AA269A59B8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734594" y="1608448"/>
            <a:ext cx="3512418" cy="271701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0FC4FD37-6D3C-4271-9CE6-1F1BFBFA2DE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4973630" y="1651016"/>
            <a:ext cx="3512418" cy="2699604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D150449B-82E8-4262-9125-28FFB2EB44C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tretch>
            <a:fillRect/>
          </a:stretch>
        </p:blipFill>
        <p:spPr>
          <a:xfrm>
            <a:off x="734595" y="3638554"/>
            <a:ext cx="3512418" cy="2222476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550302C8-7361-4011-9673-0FC2848FB46B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0000"/>
          </a:blip>
          <a:stretch>
            <a:fillRect/>
          </a:stretch>
        </p:blipFill>
        <p:spPr>
          <a:xfrm>
            <a:off x="4973629" y="3638554"/>
            <a:ext cx="3512418" cy="222247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786337" y="938818"/>
            <a:ext cx="49346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4 </a:t>
            </a:r>
            <a:r>
              <a:rPr lang="ko-KR" altLang="en-US" sz="14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가지 데이터 </a:t>
            </a:r>
            <a:r>
              <a:rPr lang="en-US" altLang="ko-KR" sz="14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(Churn, Income, Bank, Weather </a:t>
            </a:r>
            <a:r>
              <a:rPr lang="en-US" altLang="ko-KR" sz="1400" b="1" kern="0" spc="-30" dirty="0" err="1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Aus</a:t>
            </a:r>
            <a:r>
              <a:rPr lang="en-US" altLang="ko-KR" sz="14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)</a:t>
            </a:r>
            <a:r>
              <a:rPr lang="ko-KR" altLang="en-US" sz="14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를 사용</a:t>
            </a:r>
            <a:endParaRPr lang="en-US" altLang="ko-KR" sz="1400" b="1" kern="0" spc="-30" dirty="0">
              <a:solidFill>
                <a:srgbClr val="00B0F0"/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r>
              <a:rPr lang="ko-KR" altLang="en-US" sz="1400" b="1" kern="0" spc="-30" dirty="0" err="1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결측치</a:t>
            </a:r>
            <a:r>
              <a:rPr lang="ko-KR" altLang="en-US" sz="14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5%, 15%, 20%, 25%, 30% </a:t>
            </a:r>
            <a:r>
              <a:rPr lang="ko-KR" altLang="en-US" sz="14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데이터 사용 </a:t>
            </a:r>
            <a:endParaRPr lang="en-US" altLang="ko-KR" sz="14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3-1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불균형 데이터 </a:t>
            </a:r>
            <a:r>
              <a:rPr lang="en-US" altLang="ko-KR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2</a:t>
            </a:r>
            <a:endParaRPr lang="ko-KR" altLang="en-US" sz="2000" b="0" spc="-5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D0FA485-9E60-466E-993E-E2B7F5D2EB6A}"/>
              </a:ext>
            </a:extLst>
          </p:cNvPr>
          <p:cNvGrpSpPr/>
          <p:nvPr/>
        </p:nvGrpSpPr>
        <p:grpSpPr>
          <a:xfrm>
            <a:off x="0" y="6088428"/>
            <a:ext cx="9144000" cy="369332"/>
            <a:chOff x="0" y="6088428"/>
            <a:chExt cx="9144000" cy="369332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A51CA5D-BA01-4015-93FC-AC82EB062057}"/>
                </a:ext>
              </a:extLst>
            </p:cNvPr>
            <p:cNvSpPr/>
            <p:nvPr/>
          </p:nvSpPr>
          <p:spPr>
            <a:xfrm>
              <a:off x="0" y="6088428"/>
              <a:ext cx="91440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Bigdata Analytics</a:t>
              </a:r>
            </a:p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INE5015</a:t>
              </a:r>
              <a:endParaRPr lang="ko-KR" altLang="en-US" sz="9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3099143F-CF64-4440-AEC5-190BFD8AD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88" y="6092878"/>
              <a:ext cx="1771380" cy="360433"/>
            </a:xfrm>
            <a:prstGeom prst="rect">
              <a:avLst/>
            </a:prstGeom>
          </p:spPr>
        </p:pic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6B4CBB9A-28FD-4243-899F-A8F0B752E3DA}"/>
              </a:ext>
            </a:extLst>
          </p:cNvPr>
          <p:cNvSpPr/>
          <p:nvPr/>
        </p:nvSpPr>
        <p:spPr>
          <a:xfrm>
            <a:off x="0" y="3573016"/>
            <a:ext cx="9144000" cy="89885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solidFill>
                  <a:srgbClr val="FFFF00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결측치</a:t>
            </a:r>
            <a:r>
              <a:rPr lang="ko-KR" altLang="en-US" sz="2000" dirty="0">
                <a:solidFill>
                  <a:srgbClr val="FFFF00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대체 알고리즘과 모델 성능이 데이터에 따라 연관성이 나타나지 않음</a:t>
            </a:r>
            <a:endParaRPr lang="en-US" altLang="ko-KR" sz="2000" dirty="0">
              <a:solidFill>
                <a:srgbClr val="FFFF00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pPr algn="ctr"/>
            <a:r>
              <a:rPr lang="en-US" altLang="ko-KR" sz="2000" dirty="0">
                <a:solidFill>
                  <a:srgbClr val="FFFF00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sym typeface="Wingdings" panose="05000000000000000000" pitchFamily="2" charset="2"/>
              </a:rPr>
              <a:t> </a:t>
            </a:r>
            <a:r>
              <a:rPr lang="ko-KR" altLang="en-US" sz="2000" dirty="0">
                <a:solidFill>
                  <a:srgbClr val="FFFF00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sym typeface="Wingdings" panose="05000000000000000000" pitchFamily="2" charset="2"/>
              </a:rPr>
              <a:t>데이터에 최적화된 </a:t>
            </a:r>
            <a:r>
              <a:rPr lang="ko-KR" altLang="en-US" sz="2000" dirty="0" err="1">
                <a:solidFill>
                  <a:srgbClr val="FFFF00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sym typeface="Wingdings" panose="05000000000000000000" pitchFamily="2" charset="2"/>
              </a:rPr>
              <a:t>결측치</a:t>
            </a:r>
            <a:r>
              <a:rPr lang="ko-KR" altLang="en-US" sz="2000" dirty="0">
                <a:solidFill>
                  <a:srgbClr val="FFFF00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sym typeface="Wingdings" panose="05000000000000000000" pitchFamily="2" charset="2"/>
              </a:rPr>
              <a:t> 대체 알고리즘의 필요성과 중요성</a:t>
            </a:r>
            <a:endParaRPr lang="ko-KR" altLang="en-US" sz="2000" dirty="0">
              <a:solidFill>
                <a:srgbClr val="FFFF00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4630748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3752124" y="1556792"/>
            <a:ext cx="1639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gradFill>
                  <a:gsLst>
                    <a:gs pos="0">
                      <a:srgbClr val="00B0F0"/>
                    </a:gs>
                    <a:gs pos="100000">
                      <a:srgbClr val="00B0F0"/>
                    </a:gs>
                  </a:gsLst>
                  <a:lin ang="5400000" scaled="0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Chapter 4</a:t>
            </a:r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3222408" y="2276872"/>
            <a:ext cx="2699184" cy="1470025"/>
          </a:xfrm>
        </p:spPr>
        <p:txBody>
          <a:bodyPr>
            <a:normAutofit/>
          </a:bodyPr>
          <a:lstStyle/>
          <a:p>
            <a:r>
              <a:rPr lang="en-US" altLang="ko-KR" sz="3800" b="0" spc="-9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References</a:t>
            </a:r>
            <a:r>
              <a:rPr lang="ko-KR" altLang="en-US" sz="3800" b="0" spc="-9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88801C9-ECB6-418D-BD65-5E4172832151}"/>
              </a:ext>
            </a:extLst>
          </p:cNvPr>
          <p:cNvSpPr/>
          <p:nvPr/>
        </p:nvSpPr>
        <p:spPr>
          <a:xfrm>
            <a:off x="125760" y="6093296"/>
            <a:ext cx="88924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9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Bigdata Analytics</a:t>
            </a:r>
          </a:p>
          <a:p>
            <a:pPr algn="ctr"/>
            <a:r>
              <a:rPr lang="en-US" altLang="ko-KR" sz="9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INE5015</a:t>
            </a:r>
            <a:endParaRPr lang="ko-KR" altLang="en-US" sz="9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301682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310088" y="3429000"/>
            <a:ext cx="2351881" cy="735013"/>
          </a:xfrm>
        </p:spPr>
        <p:txBody>
          <a:bodyPr>
            <a:normAutofit/>
          </a:bodyPr>
          <a:lstStyle/>
          <a:p>
            <a:pPr algn="l"/>
            <a:r>
              <a:rPr lang="en-US" altLang="ko-KR" sz="28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References</a:t>
            </a:r>
            <a:endParaRPr lang="ko-KR" altLang="en-US" sz="2800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D3C9036-FFDC-482D-BF01-D4DA2EB37B44}"/>
              </a:ext>
            </a:extLst>
          </p:cNvPr>
          <p:cNvGrpSpPr/>
          <p:nvPr/>
        </p:nvGrpSpPr>
        <p:grpSpPr>
          <a:xfrm>
            <a:off x="0" y="6088428"/>
            <a:ext cx="9144000" cy="369332"/>
            <a:chOff x="0" y="6088428"/>
            <a:chExt cx="9144000" cy="369332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3E0D0A9-A918-4BFA-B76C-AEDCFD1E5792}"/>
                </a:ext>
              </a:extLst>
            </p:cNvPr>
            <p:cNvSpPr/>
            <p:nvPr/>
          </p:nvSpPr>
          <p:spPr>
            <a:xfrm>
              <a:off x="0" y="6088428"/>
              <a:ext cx="91440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Bigdata Analytics</a:t>
              </a:r>
            </a:p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INE5015</a:t>
              </a:r>
              <a:endParaRPr lang="ko-KR" altLang="en-US" sz="9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5EBDF7F7-9950-4EF7-9964-5FBC1602B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88" y="6092878"/>
              <a:ext cx="1771380" cy="360433"/>
            </a:xfrm>
            <a:prstGeom prst="rect">
              <a:avLst/>
            </a:prstGeom>
          </p:spPr>
        </p:pic>
      </p:grpSp>
      <p:sp>
        <p:nvSpPr>
          <p:cNvPr id="11" name="제목 6">
            <a:extLst>
              <a:ext uri="{FF2B5EF4-FFF2-40B4-BE49-F238E27FC236}">
                <a16:creationId xmlns:a16="http://schemas.microsoft.com/office/drawing/2014/main" id="{DFFF1B14-C618-4013-9D47-EF83C33EB49E}"/>
              </a:ext>
            </a:extLst>
          </p:cNvPr>
          <p:cNvSpPr txBox="1">
            <a:spLocks/>
          </p:cNvSpPr>
          <p:nvPr/>
        </p:nvSpPr>
        <p:spPr>
          <a:xfrm>
            <a:off x="310088" y="4278164"/>
            <a:ext cx="6768752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  <a:cs typeface="+mj-cs"/>
              </a:defRPr>
            </a:lvl1pPr>
          </a:lstStyle>
          <a:p>
            <a:pPr marL="171450" indent="-171450" algn="l">
              <a:buFontTx/>
              <a:buChar char="-"/>
            </a:pPr>
            <a:r>
              <a:rPr lang="ko-KR" altLang="en-US" sz="1200" b="0" dirty="0">
                <a:latin typeface="나눔명조" panose="02020603020101020101" pitchFamily="18" charset="-127"/>
                <a:ea typeface="나눔명조" panose="02020603020101020101" pitchFamily="18" charset="-127"/>
              </a:rPr>
              <a:t>김희수</a:t>
            </a:r>
            <a:r>
              <a:rPr lang="en-US" altLang="ko-KR" sz="1200" b="0" dirty="0">
                <a:latin typeface="나눔명조" panose="02020603020101020101" pitchFamily="18" charset="-127"/>
                <a:ea typeface="나눔명조" panose="02020603020101020101" pitchFamily="18" charset="-127"/>
              </a:rPr>
              <a:t>, </a:t>
            </a:r>
            <a:r>
              <a:rPr lang="ko-KR" altLang="en-US" sz="1200" b="0" dirty="0">
                <a:latin typeface="나눔명조" panose="02020603020101020101" pitchFamily="18" charset="-127"/>
                <a:ea typeface="나눔명조" panose="02020603020101020101" pitchFamily="18" charset="-127"/>
              </a:rPr>
              <a:t>이현수 </a:t>
            </a:r>
            <a:r>
              <a:rPr lang="en-US" altLang="ko-KR" sz="1200" b="0" dirty="0">
                <a:latin typeface="나눔명조" panose="02020603020101020101" pitchFamily="18" charset="-127"/>
                <a:ea typeface="나눔명조" panose="02020603020101020101" pitchFamily="18" charset="-127"/>
              </a:rPr>
              <a:t>(2018) Fault Detect and Classification Framework for semiconductor Manufacturing Processes using Missing Data Estimation and Generative Adversary Network, Korean</a:t>
            </a:r>
            <a:r>
              <a:rPr lang="ko-KR" altLang="en-US" sz="1200" b="0" dirty="0"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1200" b="0" dirty="0">
                <a:latin typeface="나눔명조" panose="02020603020101020101" pitchFamily="18" charset="-127"/>
                <a:ea typeface="나눔명조" panose="02020603020101020101" pitchFamily="18" charset="-127"/>
              </a:rPr>
              <a:t>Institute</a:t>
            </a:r>
            <a:r>
              <a:rPr lang="ko-KR" altLang="en-US" sz="1200" b="0" dirty="0"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1200" b="0" dirty="0">
                <a:latin typeface="나눔명조" panose="02020603020101020101" pitchFamily="18" charset="-127"/>
                <a:ea typeface="나눔명조" panose="02020603020101020101" pitchFamily="18" charset="-127"/>
              </a:rPr>
              <a:t>of</a:t>
            </a:r>
            <a:r>
              <a:rPr lang="ko-KR" altLang="en-US" sz="1200" b="0" dirty="0"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1200" b="0" dirty="0">
                <a:latin typeface="나눔명조" panose="02020603020101020101" pitchFamily="18" charset="-127"/>
                <a:ea typeface="나눔명조" panose="02020603020101020101" pitchFamily="18" charset="-127"/>
              </a:rPr>
              <a:t>Intelligent</a:t>
            </a:r>
            <a:r>
              <a:rPr lang="ko-KR" altLang="en-US" sz="1200" b="0" dirty="0"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1200" b="0" dirty="0">
                <a:latin typeface="나눔명조" panose="02020603020101020101" pitchFamily="18" charset="-127"/>
                <a:ea typeface="나눔명조" panose="02020603020101020101" pitchFamily="18" charset="-127"/>
              </a:rPr>
              <a:t>Systems, 28(4), 393-400</a:t>
            </a:r>
          </a:p>
          <a:p>
            <a:pPr algn="l"/>
            <a:endParaRPr lang="en-US" altLang="ko-KR" sz="1200" b="0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marL="171450" indent="-171450" algn="l">
              <a:buFontTx/>
              <a:buChar char="-"/>
            </a:pPr>
            <a:r>
              <a:rPr lang="ko-KR" altLang="en-US" sz="1200" b="0" dirty="0">
                <a:latin typeface="나눔명조" panose="02020603020101020101" pitchFamily="18" charset="-127"/>
                <a:ea typeface="나눔명조" panose="02020603020101020101" pitchFamily="18" charset="-127"/>
              </a:rPr>
              <a:t>김성현</a:t>
            </a:r>
            <a:r>
              <a:rPr lang="en-US" altLang="ko-KR" sz="1200" b="0" dirty="0">
                <a:latin typeface="나눔명조" panose="02020603020101020101" pitchFamily="18" charset="-127"/>
                <a:ea typeface="나눔명조" panose="02020603020101020101" pitchFamily="18" charset="-127"/>
              </a:rPr>
              <a:t>, </a:t>
            </a:r>
            <a:r>
              <a:rPr lang="ko-KR" altLang="en-US" sz="1200" b="0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김동재</a:t>
            </a:r>
            <a:r>
              <a:rPr lang="ko-KR" altLang="en-US" sz="1200" b="0" dirty="0"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1200" b="0" dirty="0">
                <a:latin typeface="나눔명조" panose="02020603020101020101" pitchFamily="18" charset="-127"/>
                <a:ea typeface="나눔명조" panose="02020603020101020101" pitchFamily="18" charset="-127"/>
              </a:rPr>
              <a:t>(2017) Imputation method for missing data based on clustering and measure of property.</a:t>
            </a:r>
          </a:p>
          <a:p>
            <a:pPr marL="171450" indent="-171450" algn="l">
              <a:buFontTx/>
              <a:buChar char="-"/>
            </a:pPr>
            <a:endParaRPr lang="en-US" altLang="ko-KR" sz="1200" b="0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l"/>
            <a:r>
              <a:rPr lang="en-US" altLang="ko-KR" sz="1200" b="0" dirty="0">
                <a:latin typeface="나눔명조" panose="02020603020101020101" pitchFamily="18" charset="-127"/>
                <a:ea typeface="나눔명조" panose="02020603020101020101" pitchFamily="18" charset="-127"/>
              </a:rPr>
              <a:t>- </a:t>
            </a:r>
            <a:r>
              <a:rPr lang="ko-KR" altLang="en-US" sz="1200" b="0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임찬희</a:t>
            </a:r>
            <a:r>
              <a:rPr lang="en-US" altLang="ko-KR" sz="1200" b="0" dirty="0">
                <a:latin typeface="나눔명조" panose="02020603020101020101" pitchFamily="18" charset="-127"/>
                <a:ea typeface="나눔명조" panose="02020603020101020101" pitchFamily="18" charset="-127"/>
              </a:rPr>
              <a:t>, </a:t>
            </a:r>
            <a:r>
              <a:rPr lang="ko-KR" altLang="en-US" sz="1200" b="0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김동재</a:t>
            </a:r>
            <a:r>
              <a:rPr lang="ko-KR" altLang="en-US" sz="1200" b="0" dirty="0"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1200" b="0" dirty="0">
                <a:latin typeface="나눔명조" panose="02020603020101020101" pitchFamily="18" charset="-127"/>
                <a:ea typeface="나눔명조" panose="02020603020101020101" pitchFamily="18" charset="-127"/>
              </a:rPr>
              <a:t>(2014) On the Use of Weighted k-Nearest Neighbor for Missing Value Imputation.</a:t>
            </a:r>
          </a:p>
        </p:txBody>
      </p:sp>
      <p:sp>
        <p:nvSpPr>
          <p:cNvPr id="12" name="제목 6">
            <a:extLst>
              <a:ext uri="{FF2B5EF4-FFF2-40B4-BE49-F238E27FC236}">
                <a16:creationId xmlns:a16="http://schemas.microsoft.com/office/drawing/2014/main" id="{BC4FFE94-B3C1-46FA-BAB9-94C3D70B68D7}"/>
              </a:ext>
            </a:extLst>
          </p:cNvPr>
          <p:cNvSpPr txBox="1">
            <a:spLocks/>
          </p:cNvSpPr>
          <p:nvPr/>
        </p:nvSpPr>
        <p:spPr>
          <a:xfrm>
            <a:off x="2903909" y="1268759"/>
            <a:ext cx="3336181" cy="13110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  <a:cs typeface="+mj-cs"/>
              </a:defRPr>
            </a:lvl1pPr>
          </a:lstStyle>
          <a:p>
            <a:r>
              <a:rPr lang="ko-KR" altLang="en-US" sz="4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조선일보명조" panose="02030304000000000000" pitchFamily="18" charset="-127"/>
              </a:rPr>
              <a:t>감사합니다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직사각형 72"/>
          <p:cNvSpPr/>
          <p:nvPr/>
        </p:nvSpPr>
        <p:spPr>
          <a:xfrm>
            <a:off x="2303934" y="1613677"/>
            <a:ext cx="2376264" cy="570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1-1   </a:t>
            </a:r>
            <a:r>
              <a:rPr lang="ko-KR" altLang="en-US" sz="11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지난 발표 요약</a:t>
            </a:r>
            <a:endParaRPr lang="en-US" altLang="ko-KR" sz="1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1-2   </a:t>
            </a:r>
            <a:r>
              <a:rPr lang="ko-KR" altLang="en-US" sz="11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데이터 분석 중간정리</a:t>
            </a:r>
            <a:endParaRPr lang="en-US" altLang="ko-KR" sz="1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2308126" y="1283735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  </a:t>
            </a:r>
            <a:r>
              <a:rPr lang="ko-KR" altLang="en-US" b="1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분석</a:t>
            </a:r>
            <a:endParaRPr lang="en-US" altLang="ko-KR" b="1" dirty="0">
              <a:solidFill>
                <a:srgbClr val="00B0F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2308126" y="2441672"/>
            <a:ext cx="3560018" cy="1419362"/>
            <a:chOff x="2312318" y="2101721"/>
            <a:chExt cx="2592288" cy="1419362"/>
          </a:xfrm>
        </p:grpSpPr>
        <p:sp>
          <p:nvSpPr>
            <p:cNvPr id="35" name="TextBox 34"/>
            <p:cNvSpPr txBox="1"/>
            <p:nvPr/>
          </p:nvSpPr>
          <p:spPr>
            <a:xfrm>
              <a:off x="2312318" y="2101721"/>
              <a:ext cx="25922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B0F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  </a:t>
              </a:r>
              <a:r>
                <a:rPr lang="ko-KR" altLang="en-US" b="1" dirty="0" err="1">
                  <a:solidFill>
                    <a:srgbClr val="00B0F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결측치</a:t>
              </a:r>
              <a:r>
                <a:rPr lang="ko-KR" altLang="en-US" b="1" dirty="0">
                  <a:solidFill>
                    <a:srgbClr val="00B0F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처리 연구</a:t>
              </a:r>
              <a:endParaRPr lang="en-US" altLang="ko-KR" b="1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2317651" y="2442711"/>
              <a:ext cx="2376264" cy="107837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2-1   </a:t>
              </a:r>
              <a:r>
                <a:rPr lang="ko-KR" altLang="en-US" sz="11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일반적인 </a:t>
              </a:r>
              <a:r>
                <a:rPr lang="ko-KR" altLang="en-US" sz="1100" dirty="0" err="1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결측치</a:t>
              </a:r>
              <a:r>
                <a:rPr lang="ko-KR" altLang="en-US" sz="11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 알고리즘</a:t>
              </a:r>
              <a:endParaRPr lang="en-US" altLang="ko-KR" sz="11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2-2   </a:t>
              </a:r>
              <a:r>
                <a:rPr lang="ko-KR" altLang="en-US" sz="11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추가 조사를 통한 알고리즘</a:t>
              </a:r>
              <a:endParaRPr lang="en-US" altLang="ko-KR" sz="11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2-3  </a:t>
              </a:r>
              <a:r>
                <a:rPr lang="ko-KR" altLang="en-US" sz="11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 </a:t>
              </a:r>
              <a:r>
                <a:rPr lang="en-US" altLang="ko-KR" sz="11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GAN</a:t>
              </a:r>
              <a:r>
                <a:rPr lang="ko-KR" altLang="en-US" sz="11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을 이용한 </a:t>
              </a:r>
              <a:r>
                <a:rPr lang="ko-KR" altLang="en-US" sz="1100" dirty="0" err="1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결측치</a:t>
              </a:r>
              <a:r>
                <a:rPr lang="ko-KR" altLang="en-US" sz="11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 처리</a:t>
              </a:r>
              <a:endParaRPr lang="en-US" altLang="ko-KR" sz="11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2-4   </a:t>
              </a:r>
              <a:r>
                <a:rPr lang="ko-KR" altLang="en-US" sz="11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추가 고려중인 </a:t>
              </a:r>
              <a:r>
                <a:rPr lang="ko-KR" altLang="en-US" sz="1100" dirty="0" err="1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결측치</a:t>
              </a:r>
              <a:r>
                <a:rPr lang="ko-KR" altLang="en-US" sz="11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 처리 방안</a:t>
              </a:r>
              <a:endParaRPr lang="en-US" altLang="ko-KR" sz="11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9" name="제목 18"/>
          <p:cNvSpPr>
            <a:spLocks noGrp="1"/>
          </p:cNvSpPr>
          <p:nvPr>
            <p:ph type="ctrTitle"/>
          </p:nvPr>
        </p:nvSpPr>
        <p:spPr>
          <a:xfrm>
            <a:off x="323528" y="893480"/>
            <a:ext cx="1872208" cy="1470025"/>
          </a:xfrm>
        </p:spPr>
        <p:txBody>
          <a:bodyPr anchor="t">
            <a:normAutofit/>
          </a:bodyPr>
          <a:lstStyle/>
          <a:p>
            <a:pPr algn="l"/>
            <a:r>
              <a:rPr lang="en-US" altLang="ko-KR" sz="28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Contents</a:t>
            </a:r>
            <a:endParaRPr lang="ko-KR" altLang="en-US" sz="2800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17F23FD-F667-458D-92AE-C6C111F5CB7F}"/>
              </a:ext>
            </a:extLst>
          </p:cNvPr>
          <p:cNvGrpSpPr/>
          <p:nvPr/>
        </p:nvGrpSpPr>
        <p:grpSpPr>
          <a:xfrm>
            <a:off x="2303934" y="4107742"/>
            <a:ext cx="2595339" cy="917747"/>
            <a:chOff x="2308126" y="3973929"/>
            <a:chExt cx="2595339" cy="91774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0ABD12B-388B-4D8D-BF37-249C136CA76D}"/>
                </a:ext>
              </a:extLst>
            </p:cNvPr>
            <p:cNvSpPr txBox="1"/>
            <p:nvPr/>
          </p:nvSpPr>
          <p:spPr>
            <a:xfrm>
              <a:off x="2311177" y="3973929"/>
              <a:ext cx="25922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B0F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  </a:t>
              </a:r>
              <a:r>
                <a:rPr lang="ko-KR" altLang="en-US" b="1" dirty="0">
                  <a:solidFill>
                    <a:srgbClr val="00B0F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결론</a:t>
              </a:r>
              <a:endParaRPr lang="en-US" altLang="ko-KR" b="1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894EFB27-2D78-4155-B574-8A66C7B2A516}"/>
                </a:ext>
              </a:extLst>
            </p:cNvPr>
            <p:cNvSpPr/>
            <p:nvPr/>
          </p:nvSpPr>
          <p:spPr>
            <a:xfrm>
              <a:off x="2308126" y="4321135"/>
              <a:ext cx="2376264" cy="5705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3-1   </a:t>
              </a:r>
              <a:r>
                <a:rPr lang="ko-KR" altLang="en-US" sz="11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데이터 불균형 해결 방안 제시</a:t>
              </a:r>
              <a:endParaRPr lang="en-US" altLang="ko-KR" sz="11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3-2   References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22FB63D0-5B5A-40D3-B049-C7359F5BEF79}"/>
              </a:ext>
            </a:extLst>
          </p:cNvPr>
          <p:cNvGrpSpPr/>
          <p:nvPr/>
        </p:nvGrpSpPr>
        <p:grpSpPr>
          <a:xfrm>
            <a:off x="125760" y="6093296"/>
            <a:ext cx="8892480" cy="369332"/>
            <a:chOff x="0" y="6088428"/>
            <a:chExt cx="9144000" cy="369332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C2F54AFB-164A-4ED6-AEB1-400B6AF37FEC}"/>
                </a:ext>
              </a:extLst>
            </p:cNvPr>
            <p:cNvSpPr/>
            <p:nvPr/>
          </p:nvSpPr>
          <p:spPr>
            <a:xfrm>
              <a:off x="0" y="6088428"/>
              <a:ext cx="91440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Bigdata Analytics</a:t>
              </a:r>
            </a:p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INE5015</a:t>
              </a:r>
              <a:endParaRPr lang="ko-KR" altLang="en-US" sz="9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87CFACC8-0A85-405E-96E7-E3A14B06C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88" y="6092878"/>
              <a:ext cx="1771380" cy="360433"/>
            </a:xfrm>
            <a:prstGeom prst="rect">
              <a:avLst/>
            </a:prstGeom>
          </p:spPr>
        </p:pic>
      </p:grp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3752124" y="1556792"/>
            <a:ext cx="1639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gradFill>
                  <a:gsLst>
                    <a:gs pos="0">
                      <a:srgbClr val="00B0F0"/>
                    </a:gs>
                    <a:gs pos="100000">
                      <a:srgbClr val="00B0F0"/>
                    </a:gs>
                  </a:gsLst>
                  <a:lin ang="5400000" scaled="0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Chapter 1</a:t>
            </a:r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3384984" y="2276872"/>
            <a:ext cx="2374032" cy="1470025"/>
          </a:xfrm>
        </p:spPr>
        <p:txBody>
          <a:bodyPr>
            <a:normAutofit/>
          </a:bodyPr>
          <a:lstStyle/>
          <a:p>
            <a:pPr algn="l"/>
            <a:r>
              <a:rPr lang="ko-KR" altLang="en-US" sz="3800" b="0" spc="-9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데이터 분석 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3C6E914-EE2D-4EA8-8B4E-13EF432F74AD}"/>
              </a:ext>
            </a:extLst>
          </p:cNvPr>
          <p:cNvSpPr/>
          <p:nvPr/>
        </p:nvSpPr>
        <p:spPr>
          <a:xfrm>
            <a:off x="125760" y="6093296"/>
            <a:ext cx="88924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9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Bigdata Analytics</a:t>
            </a:r>
          </a:p>
          <a:p>
            <a:pPr algn="ctr"/>
            <a:r>
              <a:rPr lang="en-US" altLang="ko-KR" sz="9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INE5015</a:t>
            </a:r>
            <a:endParaRPr lang="ko-KR" altLang="en-US" sz="9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321622" y="1695731"/>
            <a:ext cx="17662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kern="0" spc="-30" dirty="0">
                <a:solidFill>
                  <a:srgbClr val="00B0F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조선일보명조" panose="02030304000000000000" pitchFamily="18" charset="-127"/>
              </a:rPr>
              <a:t>SECOM DATA</a:t>
            </a:r>
          </a:p>
          <a:p>
            <a:pPr algn="ctr"/>
            <a:r>
              <a:rPr lang="en-US" altLang="ko-KR" sz="2000" kern="0" spc="-30" dirty="0">
                <a:solidFill>
                  <a:srgbClr val="00B0F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조선일보명조" panose="02030304000000000000" pitchFamily="18" charset="-127"/>
              </a:rPr>
              <a:t>PASS / FAIL</a:t>
            </a: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지난 발표 요약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D0FA485-9E60-466E-993E-E2B7F5D2EB6A}"/>
              </a:ext>
            </a:extLst>
          </p:cNvPr>
          <p:cNvGrpSpPr/>
          <p:nvPr/>
        </p:nvGrpSpPr>
        <p:grpSpPr>
          <a:xfrm>
            <a:off x="0" y="6088428"/>
            <a:ext cx="9144000" cy="369332"/>
            <a:chOff x="0" y="6088428"/>
            <a:chExt cx="9144000" cy="369332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A51CA5D-BA01-4015-93FC-AC82EB062057}"/>
                </a:ext>
              </a:extLst>
            </p:cNvPr>
            <p:cNvSpPr/>
            <p:nvPr/>
          </p:nvSpPr>
          <p:spPr>
            <a:xfrm>
              <a:off x="0" y="6088428"/>
              <a:ext cx="91440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Bigdata Analytics</a:t>
              </a:r>
            </a:p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INE5015</a:t>
              </a:r>
              <a:endParaRPr lang="ko-KR" altLang="en-US" sz="9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3099143F-CF64-4440-AEC5-190BFD8AD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88" y="6092878"/>
              <a:ext cx="1771380" cy="360433"/>
            </a:xfrm>
            <a:prstGeom prst="rect">
              <a:avLst/>
            </a:prstGeom>
          </p:spPr>
        </p:pic>
      </p:grpSp>
      <p:graphicFrame>
        <p:nvGraphicFramePr>
          <p:cNvPr id="16" name="차트 15">
            <a:extLst>
              <a:ext uri="{FF2B5EF4-FFF2-40B4-BE49-F238E27FC236}">
                <a16:creationId xmlns:a16="http://schemas.microsoft.com/office/drawing/2014/main" id="{2202C7F1-C029-45E7-B38A-A638BBD3C0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0223490"/>
              </p:ext>
            </p:extLst>
          </p:nvPr>
        </p:nvGraphicFramePr>
        <p:xfrm>
          <a:off x="1604798" y="2277832"/>
          <a:ext cx="3282620" cy="29346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2" name="그룹 1">
            <a:extLst>
              <a:ext uri="{FF2B5EF4-FFF2-40B4-BE49-F238E27FC236}">
                <a16:creationId xmlns:a16="http://schemas.microsoft.com/office/drawing/2014/main" id="{0F68F03E-8767-448C-9689-D7CC31AF7185}"/>
              </a:ext>
            </a:extLst>
          </p:cNvPr>
          <p:cNvGrpSpPr/>
          <p:nvPr/>
        </p:nvGrpSpPr>
        <p:grpSpPr>
          <a:xfrm>
            <a:off x="5436096" y="2798827"/>
            <a:ext cx="3456384" cy="1260345"/>
            <a:chOff x="5133190" y="2634280"/>
            <a:chExt cx="3456384" cy="126034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1628B95-1087-41AE-8805-AF5C459DD060}"/>
                </a:ext>
              </a:extLst>
            </p:cNvPr>
            <p:cNvSpPr txBox="1"/>
            <p:nvPr/>
          </p:nvSpPr>
          <p:spPr>
            <a:xfrm>
              <a:off x="5133190" y="2634280"/>
              <a:ext cx="3456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kern="0" spc="-30" dirty="0">
                  <a:solidFill>
                    <a:srgbClr val="00B0F0"/>
                  </a:solidFill>
                  <a:latin typeface="나눔고딕 ExtraBold" pitchFamily="50" charset="-127"/>
                  <a:ea typeface="나눔고딕 ExtraBold" pitchFamily="50" charset="-127"/>
                </a:rPr>
                <a:t>1567</a:t>
              </a:r>
              <a:r>
                <a:rPr lang="ko-KR" altLang="en-US" b="1" kern="0" spc="-30" dirty="0">
                  <a:solidFill>
                    <a:srgbClr val="00B0F0"/>
                  </a:solidFill>
                  <a:latin typeface="나눔고딕 ExtraBold" pitchFamily="50" charset="-127"/>
                  <a:ea typeface="나눔고딕 ExtraBold" pitchFamily="50" charset="-127"/>
                </a:rPr>
                <a:t>개의 데이터</a:t>
              </a:r>
              <a:endParaRPr lang="en-US" altLang="ko-KR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9090622C-6273-4CC8-95AE-3E7D9F315454}"/>
                </a:ext>
              </a:extLst>
            </p:cNvPr>
            <p:cNvSpPr/>
            <p:nvPr/>
          </p:nvSpPr>
          <p:spPr>
            <a:xfrm>
              <a:off x="5220072" y="3003612"/>
              <a:ext cx="3282620" cy="8910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590</a:t>
              </a:r>
              <a:r>
                <a:rPr lang="ko-KR" altLang="en-US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개의 독립변수</a:t>
              </a:r>
              <a:r>
                <a:rPr lang="en-US" altLang="ko-KR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(</a:t>
              </a:r>
              <a:r>
                <a:rPr lang="ko-KR" altLang="en-US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이하 </a:t>
              </a:r>
              <a:r>
                <a:rPr lang="en-US" altLang="ko-KR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Feature),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1463</a:t>
              </a:r>
              <a:r>
                <a:rPr lang="ko-KR" altLang="en-US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개의 </a:t>
              </a:r>
              <a:r>
                <a:rPr lang="en-US" altLang="ko-KR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Pass Data,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104</a:t>
              </a:r>
              <a:r>
                <a:rPr lang="ko-KR" altLang="en-US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개의 </a:t>
              </a:r>
              <a:r>
                <a:rPr lang="en-US" altLang="ko-KR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Fail Data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793068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738752" y="1610376"/>
            <a:ext cx="26824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kern="0" spc="-30" dirty="0">
                <a:solidFill>
                  <a:srgbClr val="00B0F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조선일보명조" panose="02030304000000000000" pitchFamily="18" charset="-127"/>
              </a:rPr>
              <a:t>Feature Analysis</a:t>
            </a: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지난 발표 요약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D0FA485-9E60-466E-993E-E2B7F5D2EB6A}"/>
              </a:ext>
            </a:extLst>
          </p:cNvPr>
          <p:cNvGrpSpPr/>
          <p:nvPr/>
        </p:nvGrpSpPr>
        <p:grpSpPr>
          <a:xfrm>
            <a:off x="0" y="6088428"/>
            <a:ext cx="9144000" cy="369332"/>
            <a:chOff x="0" y="6088428"/>
            <a:chExt cx="9144000" cy="369332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A51CA5D-BA01-4015-93FC-AC82EB062057}"/>
                </a:ext>
              </a:extLst>
            </p:cNvPr>
            <p:cNvSpPr/>
            <p:nvPr/>
          </p:nvSpPr>
          <p:spPr>
            <a:xfrm>
              <a:off x="0" y="6088428"/>
              <a:ext cx="91440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Bigdata Analytics</a:t>
              </a:r>
            </a:p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INE5015</a:t>
              </a:r>
              <a:endParaRPr lang="ko-KR" altLang="en-US" sz="9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3099143F-CF64-4440-AEC5-190BFD8AD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88" y="6092878"/>
              <a:ext cx="1771380" cy="360433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0F68F03E-8767-448C-9689-D7CC31AF7185}"/>
              </a:ext>
            </a:extLst>
          </p:cNvPr>
          <p:cNvGrpSpPr/>
          <p:nvPr/>
        </p:nvGrpSpPr>
        <p:grpSpPr>
          <a:xfrm>
            <a:off x="5838362" y="2798827"/>
            <a:ext cx="3456384" cy="1537344"/>
            <a:chOff x="5133190" y="2634280"/>
            <a:chExt cx="3456384" cy="153734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1628B95-1087-41AE-8805-AF5C459DD060}"/>
                </a:ext>
              </a:extLst>
            </p:cNvPr>
            <p:cNvSpPr txBox="1"/>
            <p:nvPr/>
          </p:nvSpPr>
          <p:spPr>
            <a:xfrm>
              <a:off x="5133190" y="2634280"/>
              <a:ext cx="3456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kern="0" spc="-30" dirty="0">
                  <a:solidFill>
                    <a:srgbClr val="00B0F0"/>
                  </a:solidFill>
                  <a:latin typeface="나눔고딕 ExtraBold" pitchFamily="50" charset="-127"/>
                  <a:ea typeface="나눔고딕 ExtraBold" pitchFamily="50" charset="-127"/>
                </a:rPr>
                <a:t>590</a:t>
              </a:r>
              <a:r>
                <a:rPr lang="ko-KR" altLang="en-US" b="1" kern="0" spc="-30" dirty="0">
                  <a:solidFill>
                    <a:srgbClr val="00B0F0"/>
                  </a:solidFill>
                  <a:latin typeface="나눔고딕 ExtraBold" pitchFamily="50" charset="-127"/>
                  <a:ea typeface="나눔고딕 ExtraBold" pitchFamily="50" charset="-127"/>
                </a:rPr>
                <a:t> </a:t>
              </a:r>
              <a:r>
                <a:rPr lang="en-US" altLang="ko-KR" b="1" kern="0" spc="-30" dirty="0">
                  <a:solidFill>
                    <a:srgbClr val="00B0F0"/>
                  </a:solidFill>
                  <a:latin typeface="나눔고딕 ExtraBold" pitchFamily="50" charset="-127"/>
                  <a:ea typeface="나눔고딕 ExtraBold" pitchFamily="50" charset="-127"/>
                </a:rPr>
                <a:t>Feature Analysis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9090622C-6273-4CC8-95AE-3E7D9F315454}"/>
                </a:ext>
              </a:extLst>
            </p:cNvPr>
            <p:cNvSpPr/>
            <p:nvPr/>
          </p:nvSpPr>
          <p:spPr>
            <a:xfrm>
              <a:off x="5220072" y="3003612"/>
              <a:ext cx="3282620" cy="11680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평균</a:t>
              </a:r>
              <a:r>
                <a:rPr lang="en-US" altLang="ko-KR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, </a:t>
              </a:r>
              <a:r>
                <a:rPr lang="ko-KR" altLang="en-US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분산</a:t>
              </a:r>
              <a:r>
                <a:rPr lang="en-US" altLang="ko-KR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, </a:t>
              </a:r>
              <a:r>
                <a:rPr lang="ko-KR" altLang="en-US" sz="1200" spc="-30" dirty="0" err="1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사분위</a:t>
              </a:r>
              <a:r>
                <a:rPr lang="ko-KR" altLang="en-US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 값 확인</a:t>
              </a:r>
              <a:endParaRPr lang="en-US" altLang="ko-KR" sz="1200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  <a:sym typeface="Wingdings" panose="05000000000000000000" pitchFamily="2" charset="2"/>
                </a:rPr>
                <a:t> </a:t>
              </a:r>
              <a:r>
                <a:rPr lang="ko-KR" altLang="en-US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  <a:sym typeface="Wingdings" panose="05000000000000000000" pitchFamily="2" charset="2"/>
                </a:rPr>
                <a:t>극단적인 값을 같는 </a:t>
              </a:r>
              <a:r>
                <a:rPr lang="en-US" altLang="ko-KR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  <a:sym typeface="Wingdings" panose="05000000000000000000" pitchFamily="2" charset="2"/>
                </a:rPr>
                <a:t>Outliers </a:t>
              </a:r>
              <a:r>
                <a:rPr lang="ko-KR" altLang="en-US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  <a:sym typeface="Wingdings" panose="05000000000000000000" pitchFamily="2" charset="2"/>
                </a:rPr>
                <a:t>확인</a:t>
              </a:r>
              <a:endParaRPr lang="en-US" altLang="ko-KR" sz="1200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à"/>
              </a:pPr>
              <a:r>
                <a:rPr lang="ko-KR" altLang="en-US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  <a:sym typeface="Wingdings" panose="05000000000000000000" pitchFamily="2" charset="2"/>
                </a:rPr>
                <a:t>제거가 필요한 </a:t>
              </a:r>
              <a:r>
                <a:rPr lang="en-US" altLang="ko-KR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  <a:sym typeface="Wingdings" panose="05000000000000000000" pitchFamily="2" charset="2"/>
                </a:rPr>
                <a:t>Feature </a:t>
              </a:r>
              <a:r>
                <a:rPr lang="ko-KR" altLang="en-US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  <a:sym typeface="Wingdings" panose="05000000000000000000" pitchFamily="2" charset="2"/>
                </a:rPr>
                <a:t>확인</a:t>
              </a:r>
              <a:endParaRPr lang="en-US" altLang="ko-KR" sz="1200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à"/>
              </a:pPr>
              <a:r>
                <a:rPr lang="ko-KR" altLang="en-US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최종적으로 </a:t>
              </a:r>
              <a:r>
                <a:rPr lang="en-US" altLang="ko-KR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422</a:t>
              </a:r>
              <a:r>
                <a:rPr lang="ko-KR" altLang="en-US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개의 </a:t>
              </a:r>
              <a:r>
                <a:rPr lang="en-US" altLang="ko-KR" sz="12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Feature</a:t>
              </a:r>
            </a:p>
          </p:txBody>
        </p:sp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1BBA7301-1789-4FA8-9772-A92A19DD55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669" y="2095758"/>
            <a:ext cx="5090592" cy="2826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990266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924546EF-D419-458E-8C66-8A7FEA8F57B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359933" y="1024132"/>
            <a:ext cx="8529748" cy="4712381"/>
          </a:xfrm>
          <a:prstGeom prst="rect">
            <a:avLst/>
          </a:prstGeom>
        </p:spPr>
      </p:pic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CD0FA485-9E60-466E-993E-E2B7F5D2EB6A}"/>
              </a:ext>
            </a:extLst>
          </p:cNvPr>
          <p:cNvGrpSpPr/>
          <p:nvPr/>
        </p:nvGrpSpPr>
        <p:grpSpPr>
          <a:xfrm>
            <a:off x="0" y="6088428"/>
            <a:ext cx="9144000" cy="369332"/>
            <a:chOff x="0" y="6088428"/>
            <a:chExt cx="9144000" cy="369332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A51CA5D-BA01-4015-93FC-AC82EB062057}"/>
                </a:ext>
              </a:extLst>
            </p:cNvPr>
            <p:cNvSpPr/>
            <p:nvPr/>
          </p:nvSpPr>
          <p:spPr>
            <a:xfrm>
              <a:off x="0" y="6088428"/>
              <a:ext cx="91440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Bigdata Analytics</a:t>
              </a:r>
            </a:p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INE5015</a:t>
              </a:r>
              <a:endParaRPr lang="ko-KR" altLang="en-US" sz="9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3099143F-CF64-4440-AEC5-190BFD8AD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88" y="6092878"/>
              <a:ext cx="1771380" cy="360433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0F68F03E-8767-448C-9689-D7CC31AF7185}"/>
              </a:ext>
            </a:extLst>
          </p:cNvPr>
          <p:cNvGrpSpPr/>
          <p:nvPr/>
        </p:nvGrpSpPr>
        <p:grpSpPr>
          <a:xfrm>
            <a:off x="2490970" y="2801702"/>
            <a:ext cx="4267673" cy="1157240"/>
            <a:chOff x="5133190" y="2634280"/>
            <a:chExt cx="3456384" cy="115724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1628B95-1087-41AE-8805-AF5C459DD060}"/>
                </a:ext>
              </a:extLst>
            </p:cNvPr>
            <p:cNvSpPr txBox="1"/>
            <p:nvPr/>
          </p:nvSpPr>
          <p:spPr>
            <a:xfrm>
              <a:off x="5133190" y="2634280"/>
              <a:ext cx="34563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kern="0" spc="-30" dirty="0">
                  <a:solidFill>
                    <a:srgbClr val="00B0F0"/>
                  </a:solidFill>
                  <a:latin typeface="나눔고딕 ExtraBold" pitchFamily="50" charset="-127"/>
                  <a:ea typeface="나눔고딕 ExtraBold" pitchFamily="50" charset="-127"/>
                </a:rPr>
                <a:t>Feature</a:t>
              </a:r>
              <a:r>
                <a:rPr lang="ko-KR" altLang="en-US" sz="2400" b="1" kern="0" spc="-30" dirty="0">
                  <a:solidFill>
                    <a:srgbClr val="00B0F0"/>
                  </a:solidFill>
                  <a:latin typeface="나눔고딕 ExtraBold" pitchFamily="50" charset="-127"/>
                  <a:ea typeface="나눔고딕 ExtraBold" pitchFamily="50" charset="-127"/>
                </a:rPr>
                <a:t>간 상관관계 확인</a:t>
              </a:r>
              <a:endParaRPr lang="en-US" altLang="ko-KR" sz="2400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9090622C-6273-4CC8-95AE-3E7D9F315454}"/>
                </a:ext>
              </a:extLst>
            </p:cNvPr>
            <p:cNvSpPr/>
            <p:nvPr/>
          </p:nvSpPr>
          <p:spPr>
            <a:xfrm>
              <a:off x="5220072" y="3003612"/>
              <a:ext cx="3282620" cy="7879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6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590</a:t>
              </a:r>
              <a:r>
                <a:rPr lang="ko-KR" altLang="en-US" sz="16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개의 </a:t>
              </a:r>
              <a:r>
                <a:rPr lang="en-US" altLang="ko-KR" sz="16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Feature</a:t>
              </a:r>
              <a:r>
                <a:rPr lang="ko-KR" altLang="en-US" sz="16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 데이터를 시각화</a:t>
              </a:r>
              <a:endParaRPr lang="en-US" altLang="ko-KR" sz="1600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marL="171450" indent="-171450" algn="ctr">
                <a:lnSpc>
                  <a:spcPct val="150000"/>
                </a:lnSpc>
                <a:buFont typeface="Wingdings" panose="05000000000000000000" pitchFamily="2" charset="2"/>
                <a:buChar char="à"/>
              </a:pPr>
              <a:r>
                <a:rPr lang="ko-KR" altLang="en-US" sz="1600" spc="-3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  <a:sym typeface="Wingdings" panose="05000000000000000000" pitchFamily="2" charset="2"/>
                </a:rPr>
                <a:t>특성 간의 관계와 특징을 직관적으로  추정</a:t>
              </a:r>
              <a:endParaRPr lang="en-US" altLang="ko-KR" sz="1600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3522098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513C7C6-C877-4831-A90A-0BAC71A2575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4841117" y="1633362"/>
            <a:ext cx="3773041" cy="4285820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383185" y="1353371"/>
            <a:ext cx="452144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데이터 전처리를 위해 여러 방안과 알고리즘 조사 및 선행 테스트 진행</a:t>
            </a:r>
            <a:endParaRPr lang="en-US" altLang="ko-KR" sz="12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01652" y="938818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kern="0" spc="-3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b="1" kern="0" spc="-3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차후 계획</a:t>
            </a:r>
            <a:endParaRPr lang="en-US" altLang="ko-KR" b="1" kern="0" spc="-30" dirty="0">
              <a:solidFill>
                <a:srgbClr val="00B0F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2330226" y="1539117"/>
            <a:ext cx="481031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12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Chapter 2</a:t>
            </a:r>
            <a:r>
              <a:rPr lang="ko-KR" altLang="en-US" sz="12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의 </a:t>
            </a:r>
            <a:r>
              <a:rPr lang="ko-KR" altLang="en-US" sz="12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결측치</a:t>
            </a:r>
            <a:r>
              <a:rPr lang="ko-KR" altLang="en-US" sz="12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처리 방안을 기반으로 여러 테스트 진행</a:t>
            </a:r>
            <a:endParaRPr lang="en-US" altLang="ko-KR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12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이상치로 분류되어 삭제되었던 </a:t>
            </a:r>
            <a:r>
              <a:rPr lang="en-US" altLang="ko-KR" sz="12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Feature</a:t>
            </a:r>
            <a:r>
              <a:rPr lang="ko-KR" altLang="en-US" sz="12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들 중 일부를 재검토</a:t>
            </a:r>
            <a:endParaRPr lang="en-US" altLang="ko-KR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12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데이터의 불균형 해결 </a:t>
            </a:r>
            <a:r>
              <a:rPr lang="en-US" altLang="ko-KR" sz="12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(oversampling)</a:t>
            </a:r>
          </a:p>
          <a:p>
            <a:pPr>
              <a:buFont typeface="Arial" pitchFamily="34" charset="0"/>
              <a:buChar char="•"/>
            </a:pPr>
            <a:endParaRPr lang="en-US" altLang="ko-KR" sz="12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319849" y="2708920"/>
            <a:ext cx="3456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kern="0" spc="-3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b="1" kern="0" spc="-3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현재의 </a:t>
            </a:r>
            <a:r>
              <a:rPr lang="en-US" altLang="ko-KR" b="1" kern="0" spc="-3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SECOM </a:t>
            </a:r>
            <a:r>
              <a:rPr lang="ko-KR" altLang="en-US" b="1" kern="0" spc="-3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</a:t>
            </a:r>
            <a:endParaRPr lang="en-US" altLang="ko-KR" b="1" kern="0" spc="-30" dirty="0">
              <a:solidFill>
                <a:srgbClr val="00B0F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2406714" y="3065532"/>
            <a:ext cx="6413758" cy="6140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무의미한 데이터와 </a:t>
            </a:r>
            <a:r>
              <a:rPr lang="ko-KR" altLang="en-US" sz="1200" spc="-3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결측치</a:t>
            </a:r>
            <a:r>
              <a:rPr lang="ko-KR" altLang="en-US" sz="1200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비율이 </a:t>
            </a:r>
            <a:r>
              <a:rPr lang="en-US" altLang="ko-KR" sz="1200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50%</a:t>
            </a:r>
            <a:r>
              <a:rPr lang="ko-KR" altLang="en-US" sz="1200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가 넘는 </a:t>
            </a:r>
            <a:r>
              <a:rPr lang="en-US" altLang="ko-KR" sz="1200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Feature</a:t>
            </a:r>
            <a:r>
              <a:rPr lang="ko-KR" altLang="en-US" sz="1200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를 정리</a:t>
            </a:r>
            <a:endParaRPr lang="en-US" altLang="ko-KR" sz="1200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 </a:t>
            </a:r>
            <a:r>
              <a:rPr lang="ko-KR" altLang="en-US" sz="1200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이번 </a:t>
            </a:r>
            <a:r>
              <a:rPr lang="ko-KR" altLang="en-US" sz="1200" spc="-3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결측치</a:t>
            </a:r>
            <a:r>
              <a:rPr lang="ko-KR" altLang="en-US" sz="1200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 처리 조사 및 연구를 통해 새로운 방안 제시</a:t>
            </a:r>
            <a:endParaRPr lang="en-US" altLang="ko-KR" sz="1200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1-2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분석</a:t>
            </a:r>
            <a:br>
              <a:rPr lang="en-US" altLang="ko-KR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ko-KR" altLang="en-US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중간 정리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D0FA485-9E60-466E-993E-E2B7F5D2EB6A}"/>
              </a:ext>
            </a:extLst>
          </p:cNvPr>
          <p:cNvGrpSpPr/>
          <p:nvPr/>
        </p:nvGrpSpPr>
        <p:grpSpPr>
          <a:xfrm>
            <a:off x="0" y="6088428"/>
            <a:ext cx="9144000" cy="369332"/>
            <a:chOff x="0" y="6088428"/>
            <a:chExt cx="9144000" cy="369332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A51CA5D-BA01-4015-93FC-AC82EB062057}"/>
                </a:ext>
              </a:extLst>
            </p:cNvPr>
            <p:cNvSpPr/>
            <p:nvPr/>
          </p:nvSpPr>
          <p:spPr>
            <a:xfrm>
              <a:off x="0" y="6088428"/>
              <a:ext cx="91440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Bigdata Analytics</a:t>
              </a:r>
            </a:p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INE5015</a:t>
              </a:r>
              <a:endParaRPr lang="ko-KR" altLang="en-US" sz="9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3099143F-CF64-4440-AEC5-190BFD8AD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88" y="6092878"/>
              <a:ext cx="1771380" cy="3604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7204070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3752124" y="1556792"/>
            <a:ext cx="1639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gradFill>
                  <a:gsLst>
                    <a:gs pos="0">
                      <a:srgbClr val="00B0F0"/>
                    </a:gs>
                    <a:gs pos="100000">
                      <a:srgbClr val="00B0F0"/>
                    </a:gs>
                  </a:gsLst>
                  <a:lin ang="5400000" scaled="0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Chapter 2</a:t>
            </a:r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3384984" y="2276872"/>
            <a:ext cx="2374032" cy="1470025"/>
          </a:xfrm>
        </p:spPr>
        <p:txBody>
          <a:bodyPr>
            <a:normAutofit/>
          </a:bodyPr>
          <a:lstStyle/>
          <a:p>
            <a:pPr algn="l"/>
            <a:r>
              <a:rPr lang="ko-KR" altLang="en-US" sz="3800" b="0" spc="-90" dirty="0" err="1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결측치</a:t>
            </a:r>
            <a:r>
              <a:rPr lang="ko-KR" altLang="en-US" sz="3800" b="0" spc="-9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처리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0548CF1-64A0-475F-9552-79878B3F2179}"/>
              </a:ext>
            </a:extLst>
          </p:cNvPr>
          <p:cNvSpPr/>
          <p:nvPr/>
        </p:nvSpPr>
        <p:spPr>
          <a:xfrm>
            <a:off x="125760" y="6093296"/>
            <a:ext cx="88924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9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Bigdata Analytics</a:t>
            </a:r>
          </a:p>
          <a:p>
            <a:pPr algn="ctr"/>
            <a:r>
              <a:rPr lang="en-US" altLang="ko-KR" sz="9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INE5015</a:t>
            </a:r>
            <a:endParaRPr lang="ko-KR" altLang="en-US" sz="9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1729761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240217" y="2072996"/>
            <a:ext cx="4663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kern="0" spc="-30" dirty="0" err="1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결측치</a:t>
            </a:r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 처리 방법 중 가장 범용적인 </a:t>
            </a:r>
            <a:r>
              <a:rPr lang="en-US" altLang="ko-KR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5</a:t>
            </a:r>
            <a:r>
              <a:rPr lang="ko-KR" altLang="en-US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개의 방법 </a:t>
            </a:r>
            <a:endParaRPr lang="en-US" altLang="ko-KR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범용적인 </a:t>
            </a:r>
            <a:br>
              <a:rPr lang="en-US" altLang="ko-KR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ko-KR" altLang="en-US" sz="2000" b="0" spc="-5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결측치</a:t>
            </a:r>
            <a:r>
              <a:rPr lang="ko-KR" altLang="en-US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처리 </a:t>
            </a:r>
            <a:br>
              <a:rPr lang="en-US" altLang="ko-KR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ko-KR" altLang="en-US" sz="2000" b="0" spc="-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알고리즘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D0FA485-9E60-466E-993E-E2B7F5D2EB6A}"/>
              </a:ext>
            </a:extLst>
          </p:cNvPr>
          <p:cNvGrpSpPr/>
          <p:nvPr/>
        </p:nvGrpSpPr>
        <p:grpSpPr>
          <a:xfrm>
            <a:off x="0" y="6088428"/>
            <a:ext cx="9144000" cy="369332"/>
            <a:chOff x="0" y="6088428"/>
            <a:chExt cx="9144000" cy="369332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A51CA5D-BA01-4015-93FC-AC82EB062057}"/>
                </a:ext>
              </a:extLst>
            </p:cNvPr>
            <p:cNvSpPr/>
            <p:nvPr/>
          </p:nvSpPr>
          <p:spPr>
            <a:xfrm>
              <a:off x="0" y="6088428"/>
              <a:ext cx="91440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Bigdata Analytics</a:t>
              </a:r>
            </a:p>
            <a:p>
              <a:pPr algn="ctr"/>
              <a:r>
                <a:rPr lang="en-US" altLang="ko-KR" sz="9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INE5015</a:t>
              </a:r>
              <a:endParaRPr lang="ko-KR" altLang="en-US" sz="9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3099143F-CF64-4440-AEC5-190BFD8AD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88" y="6092878"/>
              <a:ext cx="1771380" cy="360433"/>
            </a:xfrm>
            <a:prstGeom prst="rect">
              <a:avLst/>
            </a:prstGeom>
          </p:spPr>
        </p:pic>
      </p:grp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27FB5394-6FEB-462B-995B-00B60DA84D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0241326"/>
              </p:ext>
            </p:extLst>
          </p:nvPr>
        </p:nvGraphicFramePr>
        <p:xfrm>
          <a:off x="424357" y="2652995"/>
          <a:ext cx="8298956" cy="2644766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953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123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9107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03046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 err="1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  <a:cs typeface="+mn-cs"/>
                        </a:rPr>
                        <a:t>결측치</a:t>
                      </a:r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  <a:cs typeface="+mn-cs"/>
                        </a:rPr>
                        <a:t> 처리 방법</a:t>
                      </a:r>
                    </a:p>
                  </a:txBody>
                  <a:tcPr marL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처리 방법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장점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단점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344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000" b="1" kern="12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  <a:cs typeface="+mn-cs"/>
                        </a:rPr>
                        <a:t>Feature</a:t>
                      </a:r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  <a:cs typeface="+mn-cs"/>
                        </a:rPr>
                        <a:t> 제거</a:t>
                      </a:r>
                    </a:p>
                  </a:txBody>
                  <a:tcPr marL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2D2D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결측치가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 존재하는 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Feature 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제거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매우 간단함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중요한 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Feature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가 삭제될 가능성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83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중앙값 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/ 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평균값</a:t>
                      </a:r>
                      <a:endParaRPr lang="en-US" altLang="ko-KR" sz="1000" dirty="0">
                        <a:solidFill>
                          <a:schemeClr val="bg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대체</a:t>
                      </a:r>
                      <a:endParaRPr lang="en-US" altLang="ko-KR" sz="1000" dirty="0">
                        <a:solidFill>
                          <a:schemeClr val="bg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결측치에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 해당하는 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Feature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의 중앙값이나 평균값으로 대체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가장 일반적임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이상치나 타 조건들에 영향을 받음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83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최빈값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 대체</a:t>
                      </a:r>
                    </a:p>
                  </a:txBody>
                  <a:tcPr marL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2D2D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결측치에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 해당하는 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Feature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의 </a:t>
                      </a:r>
                      <a:r>
                        <a:rPr lang="ko-KR" altLang="en-US" sz="1000" dirty="0" err="1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최빈값으로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 대체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빈도수가 높은 일반적인 값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가변수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 형태에서는 효율 낮음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83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K-NN Algorithm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결측치의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 값을 가장 가까운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특성 유사도를 적용하여 대체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기존 방법들에 비해 높은 성능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주변 이웃의 수 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K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 를 적절히 조정해야 함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 이상치에 민감함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83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MICE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2D2D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연쇄 방정식을 통한 다중 대체 방법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결측 치를 여러 번 대체하면서 다양한 변수에 적용 가능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.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고도화된 </a:t>
                      </a:r>
                      <a:r>
                        <a:rPr lang="ko-KR" altLang="en-US" sz="1000" dirty="0" err="1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결측치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 대체 수행 </a:t>
                      </a:r>
                      <a:endParaRPr lang="en-US" altLang="ko-KR" sz="1000" dirty="0">
                        <a:solidFill>
                          <a:schemeClr val="bg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  <a:sym typeface="Wingdings" panose="05000000000000000000" pitchFamily="2" charset="2"/>
                        </a:rPr>
                        <a:t>성능 압박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5654960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ffice 테마">
  <a:themeElements>
    <a:clrScheme name="사용자 지정 6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B0F0"/>
      </a:hlink>
      <a:folHlink>
        <a:srgbClr val="595959"/>
      </a:folHlink>
    </a:clrScheme>
    <a:fontScheme name="나눔명조 ExtraBold">
      <a:majorFont>
        <a:latin typeface="나눔명조 ExtraBold"/>
        <a:ea typeface="나눔명조 ExtraBold"/>
        <a:cs typeface=""/>
      </a:majorFont>
      <a:minorFont>
        <a:latin typeface="나눔명조 ExtraBold"/>
        <a:ea typeface="나눔명조 Extra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1000">
              <a:srgbClr val="78DCF0"/>
            </a:gs>
            <a:gs pos="5000">
              <a:srgbClr val="30C9E8"/>
            </a:gs>
            <a:gs pos="70000">
              <a:srgbClr val="0D515F"/>
            </a:gs>
          </a:gsLst>
          <a:lin ang="2700000" scaled="1"/>
          <a:tileRect/>
        </a:gradFill>
        <a:ln>
          <a:noFill/>
        </a:ln>
        <a:effectLst>
          <a:outerShdw blurRad="101600" dist="76200" algn="tl" rotWithShape="0">
            <a:prstClr val="black">
              <a:alpha val="55000"/>
            </a:prstClr>
          </a:outerShdw>
        </a:effectLst>
      </a:spPr>
      <a:bodyPr rtlCol="0" anchor="ctr"/>
      <a:lstStyle>
        <a:defPPr algn="ctr">
          <a:defRPr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5542</TotalTime>
  <Words>947</Words>
  <Application>Microsoft Office PowerPoint</Application>
  <PresentationFormat>화면 슬라이드 쇼(4:3)</PresentationFormat>
  <Paragraphs>195</Paragraphs>
  <Slides>19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33" baseType="lpstr">
      <vt:lpstr>Arial</vt:lpstr>
      <vt:lpstr>나눔스퀘어_ac Light</vt:lpstr>
      <vt:lpstr>나눔고딕 ExtraBold</vt:lpstr>
      <vt:lpstr>Wingdings</vt:lpstr>
      <vt:lpstr>나눔명조</vt:lpstr>
      <vt:lpstr>나눔스퀘어</vt:lpstr>
      <vt:lpstr>맑은 고딕</vt:lpstr>
      <vt:lpstr>나눔명조 ExtraBold</vt:lpstr>
      <vt:lpstr>나눔고딕</vt:lpstr>
      <vt:lpstr>Cambria Math</vt:lpstr>
      <vt:lpstr>나눔스퀘어라운드 ExtraBold</vt:lpstr>
      <vt:lpstr>조선일보명조</vt:lpstr>
      <vt:lpstr>나눔스퀘어 ExtraBold</vt:lpstr>
      <vt:lpstr>Office 테마</vt:lpstr>
      <vt:lpstr>Data Preprocessing 데이터 처리 현황 발표</vt:lpstr>
      <vt:lpstr>Contents</vt:lpstr>
      <vt:lpstr>데이터 분석 </vt:lpstr>
      <vt:lpstr>지난 발표 요약</vt:lpstr>
      <vt:lpstr>지난 발표 요약</vt:lpstr>
      <vt:lpstr>PowerPoint 프레젠테이션</vt:lpstr>
      <vt:lpstr>데이터 분석 중간 정리</vt:lpstr>
      <vt:lpstr>결측치 처리</vt:lpstr>
      <vt:lpstr>범용적인  결측치 처리  알고리즘</vt:lpstr>
      <vt:lpstr>범용적인  결측치 처리  알고리즘</vt:lpstr>
      <vt:lpstr>추가 조사한 결측치 처리 알고리즘</vt:lpstr>
      <vt:lpstr>Missing Data Estimation and GAN - 1</vt:lpstr>
      <vt:lpstr>Missing Data Estimation and GAN - 2</vt:lpstr>
      <vt:lpstr>추가 연구 중인 논문과 알고리즘</vt:lpstr>
      <vt:lpstr>마무리 </vt:lpstr>
      <vt:lpstr>불균형 데이터 - 1</vt:lpstr>
      <vt:lpstr>불균형 데이터 – 2</vt:lpstr>
      <vt:lpstr>References 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네이버 한글캠페인</dc:creator>
  <cp:lastModifiedBy>최준희</cp:lastModifiedBy>
  <cp:revision>41</cp:revision>
  <dcterms:created xsi:type="dcterms:W3CDTF">2011-08-23T09:45:48Z</dcterms:created>
  <dcterms:modified xsi:type="dcterms:W3CDTF">2021-05-04T04:18:00Z</dcterms:modified>
</cp:coreProperties>
</file>

<file path=docProps/thumbnail.jpeg>
</file>